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256" r:id="rId2"/>
    <p:sldId id="431" r:id="rId3"/>
    <p:sldId id="463" r:id="rId4"/>
    <p:sldId id="565" r:id="rId5"/>
    <p:sldId id="566" r:id="rId6"/>
    <p:sldId id="567" r:id="rId7"/>
    <p:sldId id="568" r:id="rId8"/>
    <p:sldId id="569" r:id="rId9"/>
    <p:sldId id="570" r:id="rId10"/>
    <p:sldId id="571" r:id="rId11"/>
    <p:sldId id="480" r:id="rId12"/>
    <p:sldId id="576" r:id="rId13"/>
    <p:sldId id="577" r:id="rId14"/>
    <p:sldId id="578" r:id="rId15"/>
    <p:sldId id="580" r:id="rId16"/>
    <p:sldId id="579" r:id="rId17"/>
    <p:sldId id="581" r:id="rId18"/>
    <p:sldId id="582" r:id="rId19"/>
    <p:sldId id="583" r:id="rId20"/>
    <p:sldId id="584" r:id="rId21"/>
    <p:sldId id="585" r:id="rId22"/>
    <p:sldId id="586" r:id="rId23"/>
    <p:sldId id="587" r:id="rId24"/>
    <p:sldId id="588" r:id="rId25"/>
    <p:sldId id="589" r:id="rId26"/>
    <p:sldId id="590" r:id="rId27"/>
    <p:sldId id="591" r:id="rId28"/>
    <p:sldId id="592" r:id="rId29"/>
    <p:sldId id="572" r:id="rId30"/>
    <p:sldId id="593" r:id="rId31"/>
    <p:sldId id="594" r:id="rId32"/>
    <p:sldId id="596" r:id="rId33"/>
    <p:sldId id="597" r:id="rId34"/>
    <p:sldId id="598" r:id="rId35"/>
    <p:sldId id="599" r:id="rId36"/>
    <p:sldId id="600" r:id="rId37"/>
    <p:sldId id="601" r:id="rId38"/>
    <p:sldId id="602" r:id="rId39"/>
    <p:sldId id="595" r:id="rId40"/>
    <p:sldId id="603" r:id="rId41"/>
    <p:sldId id="604" r:id="rId42"/>
    <p:sldId id="605" r:id="rId43"/>
    <p:sldId id="259"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Introducing Hooks" id="{165C1D83-02F0-074E-AD68-D0E2BC1D8F0D}">
          <p14:sldIdLst>
            <p14:sldId id="463"/>
            <p14:sldId id="565"/>
            <p14:sldId id="566"/>
            <p14:sldId id="567"/>
            <p14:sldId id="568"/>
            <p14:sldId id="569"/>
            <p14:sldId id="570"/>
            <p14:sldId id="571"/>
          </p14:sldIdLst>
        </p14:section>
        <p14:section name="Hooks at a Glance" id="{DEF31A13-981B-8441-8AF9-DFBB8EE1B9E4}">
          <p14:sldIdLst>
            <p14:sldId id="480"/>
            <p14:sldId id="576"/>
            <p14:sldId id="577"/>
            <p14:sldId id="578"/>
            <p14:sldId id="580"/>
            <p14:sldId id="579"/>
            <p14:sldId id="581"/>
            <p14:sldId id="582"/>
            <p14:sldId id="583"/>
            <p14:sldId id="584"/>
            <p14:sldId id="585"/>
            <p14:sldId id="586"/>
            <p14:sldId id="587"/>
            <p14:sldId id="588"/>
            <p14:sldId id="589"/>
            <p14:sldId id="590"/>
            <p14:sldId id="591"/>
            <p14:sldId id="592"/>
          </p14:sldIdLst>
        </p14:section>
        <p14:section name="Using the State Hook" id="{BA49F8CB-A21E-FA4C-83B3-4641066E22C7}">
          <p14:sldIdLst>
            <p14:sldId id="572"/>
            <p14:sldId id="593"/>
            <p14:sldId id="594"/>
            <p14:sldId id="596"/>
            <p14:sldId id="597"/>
            <p14:sldId id="598"/>
            <p14:sldId id="599"/>
            <p14:sldId id="600"/>
            <p14:sldId id="601"/>
            <p14:sldId id="602"/>
            <p14:sldId id="595"/>
            <p14:sldId id="603"/>
            <p14:sldId id="604"/>
            <p14:sldId id="605"/>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75"/>
    <p:restoredTop sz="78781"/>
  </p:normalViewPr>
  <p:slideViewPr>
    <p:cSldViewPr snapToGrid="0">
      <p:cViewPr varScale="1">
        <p:scale>
          <a:sx n="82" d="100"/>
          <a:sy n="82" d="100"/>
        </p:scale>
        <p:origin x="584" y="176"/>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actjs.org/docs/hooks-ru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actjs.org/docs/hooks-rule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actjs.org/docs/hooks-faq.html#how-does-react-associate-hook-calls-with-component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actnative.dev/blog/2019/03/12/releasing-react-native-059"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actjs.org/docs/hooks-intro.html#motivati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There are some special rules about where you can and can’t use Hooks within a component. We’ll learn them in </a:t>
            </a:r>
            <a:r>
              <a:rPr lang="en-US" sz="1200" b="0" i="0" u="none" strike="noStrike" cap="none" dirty="0">
                <a:solidFill>
                  <a:schemeClr val="dk1"/>
                </a:solidFill>
                <a:effectLst/>
                <a:latin typeface="Calibri"/>
                <a:ea typeface="Calibri"/>
                <a:cs typeface="Calibri"/>
                <a:sym typeface="Calibri"/>
                <a:hlinkClick r:id="rId3"/>
              </a:rPr>
              <a:t>Rules of Hooks</a:t>
            </a:r>
            <a:r>
              <a:rPr lang="en-US" sz="1200" b="0" i="0" u="none" strike="noStrike" cap="none" dirty="0">
                <a:solidFill>
                  <a:schemeClr val="dk1"/>
                </a:solidFill>
                <a:effectLst/>
                <a:latin typeface="Calibri"/>
                <a:ea typeface="Calibri"/>
                <a:cs typeface="Calibri"/>
                <a:sym typeface="Calibri"/>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9124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You might be wondering: why is </a:t>
            </a:r>
            <a:r>
              <a:rPr lang="en-US" sz="1200" b="0" i="0" u="none" strike="noStrike" cap="none" dirty="0" err="1">
                <a:solidFill>
                  <a:schemeClr val="dk1"/>
                </a:solidFill>
                <a:effectLst/>
                <a:latin typeface="Calibri"/>
                <a:ea typeface="Calibri"/>
                <a:cs typeface="Calibri"/>
                <a:sym typeface="Calibri"/>
              </a:rPr>
              <a:t>useState</a:t>
            </a:r>
            <a:r>
              <a:rPr lang="en-US" sz="1200" b="0" i="0" u="none" strike="noStrike" cap="none" dirty="0">
                <a:solidFill>
                  <a:schemeClr val="dk1"/>
                </a:solidFill>
                <a:effectLst/>
                <a:latin typeface="Calibri"/>
                <a:ea typeface="Calibri"/>
                <a:cs typeface="Calibri"/>
                <a:sym typeface="Calibri"/>
              </a:rPr>
              <a:t> not named </a:t>
            </a:r>
            <a:r>
              <a:rPr lang="en-US" sz="1200" b="0" i="0" u="none" strike="noStrike" cap="none" dirty="0" err="1">
                <a:solidFill>
                  <a:schemeClr val="dk1"/>
                </a:solidFill>
                <a:effectLst/>
                <a:latin typeface="Calibri"/>
                <a:ea typeface="Calibri"/>
                <a:cs typeface="Calibri"/>
                <a:sym typeface="Calibri"/>
              </a:rPr>
              <a:t>createState</a:t>
            </a:r>
            <a:r>
              <a:rPr lang="en-US" sz="1200" b="0" i="0" u="none" strike="noStrike" cap="none" dirty="0">
                <a:solidFill>
                  <a:schemeClr val="dk1"/>
                </a:solidFill>
                <a:effectLst/>
                <a:latin typeface="Calibri"/>
                <a:ea typeface="Calibri"/>
                <a:cs typeface="Calibri"/>
                <a:sym typeface="Calibri"/>
              </a:rPr>
              <a:t> instead?</a:t>
            </a:r>
          </a:p>
          <a:p>
            <a:r>
              <a:rPr lang="en-US" sz="1200" b="0" i="0" u="none" strike="noStrike" cap="none" dirty="0">
                <a:solidFill>
                  <a:schemeClr val="dk1"/>
                </a:solidFill>
                <a:effectLst/>
                <a:latin typeface="Calibri"/>
                <a:ea typeface="Calibri"/>
                <a:cs typeface="Calibri"/>
                <a:sym typeface="Calibri"/>
              </a:rPr>
              <a:t>“Create” wouldn’t be quite accurate because the state is only created the first time our component renders. During the next renders, </a:t>
            </a:r>
            <a:r>
              <a:rPr lang="en-US" sz="1200" b="0" i="0" u="none" strike="noStrike" cap="none" dirty="0" err="1">
                <a:solidFill>
                  <a:schemeClr val="dk1"/>
                </a:solidFill>
                <a:effectLst/>
                <a:latin typeface="Calibri"/>
                <a:ea typeface="Calibri"/>
                <a:cs typeface="Calibri"/>
                <a:sym typeface="Calibri"/>
              </a:rPr>
              <a:t>useState</a:t>
            </a:r>
            <a:r>
              <a:rPr lang="en-US" sz="1200" b="0" i="0" u="none" strike="noStrike" cap="none" dirty="0">
                <a:solidFill>
                  <a:schemeClr val="dk1"/>
                </a:solidFill>
                <a:effectLst/>
                <a:latin typeface="Calibri"/>
                <a:ea typeface="Calibri"/>
                <a:cs typeface="Calibri"/>
                <a:sym typeface="Calibri"/>
              </a:rPr>
              <a:t> gives us the current state. Otherwise it wouldn’t be “state” at all! There’s also a reason why Hook names </a:t>
            </a:r>
            <a:r>
              <a:rPr lang="en-US" sz="1200" b="0" i="1" u="none" strike="noStrike" cap="none" dirty="0">
                <a:solidFill>
                  <a:schemeClr val="dk1"/>
                </a:solidFill>
                <a:effectLst/>
                <a:latin typeface="Calibri"/>
                <a:ea typeface="Calibri"/>
                <a:cs typeface="Calibri"/>
                <a:sym typeface="Calibri"/>
              </a:rPr>
              <a:t>always</a:t>
            </a:r>
            <a:r>
              <a:rPr lang="en-US" sz="1200" b="0" i="0" u="none" strike="noStrike" cap="none" dirty="0">
                <a:solidFill>
                  <a:schemeClr val="dk1"/>
                </a:solidFill>
                <a:effectLst/>
                <a:latin typeface="Calibri"/>
                <a:ea typeface="Calibri"/>
                <a:cs typeface="Calibri"/>
                <a:sym typeface="Calibri"/>
              </a:rPr>
              <a:t> start with use. We’ll learn why later in the </a:t>
            </a:r>
            <a:r>
              <a:rPr lang="en-US" sz="1200" b="0" i="0" u="none" strike="noStrike" cap="none" dirty="0">
                <a:solidFill>
                  <a:schemeClr val="dk1"/>
                </a:solidFill>
                <a:effectLst/>
                <a:latin typeface="Calibri"/>
                <a:ea typeface="Calibri"/>
                <a:cs typeface="Calibri"/>
                <a:sym typeface="Calibri"/>
                <a:hlinkClick r:id="rId3"/>
              </a:rPr>
              <a:t>Rules of Hooks</a:t>
            </a:r>
            <a:r>
              <a:rPr lang="en-US" sz="1200" b="0" i="0" u="none" strike="noStrike" cap="none" dirty="0">
                <a:solidFill>
                  <a:schemeClr val="dk1"/>
                </a:solidFill>
                <a:effectLst/>
                <a:latin typeface="Calibri"/>
                <a:ea typeface="Calibri"/>
                <a:cs typeface="Calibri"/>
                <a:sym typeface="Calibri"/>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789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You might be curious how React knows which component </a:t>
            </a:r>
            <a:r>
              <a:rPr lang="en-US" sz="1200" b="0" i="0" u="none" strike="noStrike" cap="none" dirty="0" err="1">
                <a:solidFill>
                  <a:schemeClr val="dk1"/>
                </a:solidFill>
                <a:effectLst/>
                <a:latin typeface="Calibri"/>
                <a:ea typeface="Calibri"/>
                <a:cs typeface="Calibri"/>
                <a:sym typeface="Calibri"/>
              </a:rPr>
              <a:t>useState</a:t>
            </a:r>
            <a:r>
              <a:rPr lang="en-US" sz="1200" b="0" i="0" u="none" strike="noStrike" cap="none" dirty="0">
                <a:solidFill>
                  <a:schemeClr val="dk1"/>
                </a:solidFill>
                <a:effectLst/>
                <a:latin typeface="Calibri"/>
                <a:ea typeface="Calibri"/>
                <a:cs typeface="Calibri"/>
                <a:sym typeface="Calibri"/>
              </a:rPr>
              <a:t> corresponds to since we’re not passing anything like this back to React. We’ll answer </a:t>
            </a:r>
            <a:r>
              <a:rPr lang="en-US" sz="1200" b="0" i="0" u="none" strike="noStrike" cap="none" dirty="0">
                <a:solidFill>
                  <a:schemeClr val="dk1"/>
                </a:solidFill>
                <a:effectLst/>
                <a:latin typeface="Calibri"/>
                <a:ea typeface="Calibri"/>
                <a:cs typeface="Calibri"/>
                <a:sym typeface="Calibri"/>
                <a:hlinkClick r:id="rId3"/>
              </a:rPr>
              <a:t>this question</a:t>
            </a:r>
            <a:r>
              <a:rPr lang="en-US" sz="1200" b="0" i="0" u="none" strike="noStrike" cap="none" dirty="0">
                <a:solidFill>
                  <a:schemeClr val="dk1"/>
                </a:solidFill>
                <a:effectLst/>
                <a:latin typeface="Calibri"/>
                <a:ea typeface="Calibri"/>
                <a:cs typeface="Calibri"/>
                <a:sym typeface="Calibri"/>
              </a:rPr>
              <a:t> and many others in the FAQ section.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7506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43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/docs/hooks-</a:t>
            </a:r>
            <a:r>
              <a:rPr lang="en-US" dirty="0" err="1"/>
              <a:t>intro.html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985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React 16.8.0 is the first release to support Hooks. When upgrading, don’t forget to update all packages, including React DOM. React Native supports Hooks since </a:t>
            </a:r>
            <a:r>
              <a:rPr lang="en-US" sz="1200" b="0" i="0" u="none" strike="noStrike" cap="none" dirty="0">
                <a:solidFill>
                  <a:schemeClr val="dk1"/>
                </a:solidFill>
                <a:effectLst/>
                <a:latin typeface="Calibri"/>
                <a:ea typeface="Calibri"/>
                <a:cs typeface="Calibri"/>
                <a:sym typeface="Calibri"/>
                <a:hlinkClick r:id="rId3"/>
              </a:rPr>
              <a:t>the 0.59 release of React Native</a:t>
            </a:r>
            <a:r>
              <a:rPr lang="en-US" sz="1200" b="0" i="0" u="none" strike="noStrike" cap="none" dirty="0">
                <a:solidFill>
                  <a:schemeClr val="dk1"/>
                </a:solidFill>
                <a:effectLst/>
                <a:latin typeface="Calibri"/>
                <a:ea typeface="Calibri"/>
                <a:cs typeface="Calibri"/>
                <a:sym typeface="Calibri"/>
              </a:rPr>
              <a:t>.</a:t>
            </a:r>
          </a:p>
          <a:p>
            <a:endParaRPr lang="en-V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effectLst/>
                <a:latin typeface="Calibri"/>
                <a:ea typeface="Calibri"/>
                <a:cs typeface="Calibri"/>
                <a:sym typeface="Calibri"/>
              </a:rPr>
              <a:t>Video Introduction</a:t>
            </a:r>
          </a:p>
          <a:p>
            <a:r>
              <a:rPr lang="en-US" dirty="0"/>
              <a:t>https://</a:t>
            </a:r>
            <a:r>
              <a:rPr lang="en-US" dirty="0" err="1"/>
              <a:t>youtu.be</a:t>
            </a:r>
            <a:r>
              <a:rPr lang="en-US" dirty="0"/>
              <a:t>/dpw9EHDh2bM</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044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1235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/docs/hooks-</a:t>
            </a:r>
            <a:r>
              <a:rPr lang="en-US" dirty="0" err="1"/>
              <a:t>overview.html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420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Detailed Explanation</a:t>
            </a:r>
          </a:p>
          <a:p>
            <a:r>
              <a:rPr lang="en-US" sz="1200" b="0" i="0" u="none" strike="noStrike" cap="none" dirty="0">
                <a:solidFill>
                  <a:schemeClr val="dk1"/>
                </a:solidFill>
                <a:effectLst/>
                <a:latin typeface="Calibri"/>
                <a:ea typeface="Calibri"/>
                <a:cs typeface="Calibri"/>
                <a:sym typeface="Calibri"/>
              </a:rPr>
              <a:t>Read the </a:t>
            </a:r>
            <a:r>
              <a:rPr lang="en-US" sz="1200" b="0" i="0" u="none" strike="noStrike" cap="none" dirty="0">
                <a:solidFill>
                  <a:schemeClr val="dk1"/>
                </a:solidFill>
                <a:effectLst/>
                <a:latin typeface="Calibri"/>
                <a:ea typeface="Calibri"/>
                <a:cs typeface="Calibri"/>
                <a:sym typeface="Calibri"/>
                <a:hlinkClick r:id="rId3"/>
              </a:rPr>
              <a:t>Motivation</a:t>
            </a:r>
            <a:r>
              <a:rPr lang="en-US" sz="1200" b="0" i="0" u="none" strike="noStrike" cap="none" dirty="0">
                <a:solidFill>
                  <a:schemeClr val="dk1"/>
                </a:solidFill>
                <a:effectLst/>
                <a:latin typeface="Calibri"/>
                <a:ea typeface="Calibri"/>
                <a:cs typeface="Calibri"/>
                <a:sym typeface="Calibri"/>
              </a:rPr>
              <a:t> to learn why we’re introducing Hooks to React.</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462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/docs/hooks-</a:t>
            </a:r>
            <a:r>
              <a:rPr lang="en-US" dirty="0" err="1"/>
              <a:t>state.html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159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270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You might be wondering why we’re using a counter here instead of a more realistic example. This is to help us focus on the API while we’re still making our first steps with Hooks.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023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2"/>
          <a:stretch>
            <a:fillRect/>
          </a:stretch>
        </p:blipFill>
        <p:spPr>
          <a:xfrm>
            <a:off x="0" y="3295650"/>
            <a:ext cx="12192000" cy="3562350"/>
          </a:xfrm>
          <a:prstGeom prst="rect">
            <a:avLst/>
          </a:prstGeom>
        </p:spPr>
      </p:pic>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3"/>
          <a:stretch>
            <a:fillRect/>
          </a:stretch>
        </p:blipFill>
        <p:spPr>
          <a:xfrm>
            <a:off x="9365043" y="4532313"/>
            <a:ext cx="1751134" cy="15176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acebook/react/issues/ne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reactjs.org/docs/hooks-intro.html#no-breaking-chang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reactjs.org/docs/hooks-state.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Destructuring_assignment#Array_destructur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reactjs.org/docs/hooks-intro.html#gradual-adoption-strateg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reactjs.org/docs/hooks-effect.html"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reactjs.org/docs/hooks-effect.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reactjs.org/docs/hooks-effect.html#tip-optimizing-performance-by-skipping-effec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npmjs.com/package/eslint-plugin-react-hooks"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reactjs.org/docs/render-props.html" TargetMode="External"/><Relationship Id="rId2" Type="http://schemas.openxmlformats.org/officeDocument/2006/relationships/hyperlink" Target="https://reactjs.org/docs/higher-order-components.html"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eactjs.org/docs/hooks-reference.html#usereducer" TargetMode="External"/><Relationship Id="rId2" Type="http://schemas.openxmlformats.org/officeDocument/2006/relationships/hyperlink" Target="https://reactjs.org/docs/hooks-reference.html#usecontext"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reactjs.org/docs/hooks-intro.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reactjs.org/docs/hooks-state.html#tip-what-do-square-brackets-mea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Web/JavaScript/Reference/Operators/Destructuring_assignment#Array_destructur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reactjs.org/docs/hooks-overview.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reactjs.org/docs/hooks-intro.html#gradual-adoption-strategy"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reactjs.org/docs/hooks-overview.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docs/hooks-intro.html#its-hard-to-reuse-stateful-logic-between-components"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reactjs.org/docs/hooks-intro.html#classes-confuse-both-people-and-machines" TargetMode="External"/><Relationship Id="rId4" Type="http://schemas.openxmlformats.org/officeDocument/2006/relationships/hyperlink" Target="https://reactjs.org/docs/hooks-intro.html#complex-components-become-hard-to-understand"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reactjs/rfcs/pull/68"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B4C6C7-9098-5842-8BB1-F83DF11C58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4" name="Rectangle 3">
            <a:extLst>
              <a:ext uri="{FF2B5EF4-FFF2-40B4-BE49-F238E27FC236}">
                <a16:creationId xmlns:a16="http://schemas.microsoft.com/office/drawing/2014/main" id="{1E29612B-FCBC-0942-A134-CF36B21DBE5A}"/>
              </a:ext>
            </a:extLst>
          </p:cNvPr>
          <p:cNvSpPr/>
          <p:nvPr/>
        </p:nvSpPr>
        <p:spPr>
          <a:xfrm>
            <a:off x="659970" y="1767006"/>
            <a:ext cx="10693830" cy="3323987"/>
          </a:xfrm>
          <a:prstGeom prst="rect">
            <a:avLst/>
          </a:prstGeom>
        </p:spPr>
        <p:txBody>
          <a:bodyPr wrap="square">
            <a:spAutoFit/>
          </a:bodyPr>
          <a:lstStyle/>
          <a:p>
            <a:pPr>
              <a:spcBef>
                <a:spcPts val="600"/>
              </a:spcBef>
              <a:spcAft>
                <a:spcPts val="600"/>
              </a:spcAft>
            </a:pPr>
            <a:r>
              <a:rPr lang="en-US" sz="2000" b="1" dirty="0">
                <a:latin typeface="Times New Roman" panose="02020603050405020304" pitchFamily="18" charset="0"/>
                <a:cs typeface="Times New Roman" panose="02020603050405020304" pitchFamily="18" charset="0"/>
              </a:rPr>
              <a:t>Crucially, Hooks work side-by-side with existing code so you can adopt them gradually</a:t>
            </a:r>
            <a:r>
              <a:rPr lang="en-US" sz="2000" dirty="0">
                <a:latin typeface="Times New Roman" panose="02020603050405020304" pitchFamily="18" charset="0"/>
                <a:cs typeface="Times New Roman" panose="02020603050405020304" pitchFamily="18" charset="0"/>
              </a:rPr>
              <a:t>. There is no rush to migrate to Hooks. They recommend avoiding any “big rewrites”, especially for existing, complex class components. It takes a bit of a </a:t>
            </a:r>
            <a:r>
              <a:rPr lang="en-US" sz="2000" dirty="0" err="1">
                <a:latin typeface="Times New Roman" panose="02020603050405020304" pitchFamily="18" charset="0"/>
                <a:cs typeface="Times New Roman" panose="02020603050405020304" pitchFamily="18" charset="0"/>
              </a:rPr>
              <a:t>mindshift</a:t>
            </a:r>
            <a:r>
              <a:rPr lang="en-US" sz="2000" dirty="0">
                <a:latin typeface="Times New Roman" panose="02020603050405020304" pitchFamily="18" charset="0"/>
                <a:cs typeface="Times New Roman" panose="02020603050405020304" pitchFamily="18" charset="0"/>
              </a:rPr>
              <a:t> to start “thinking in Hooks”. In their experience, it’s best to practice using Hooks in new and non-critical components first, and ensure that everybody on your team feels comfortable with them. After you give Hooks a try, please feel free to </a:t>
            </a:r>
            <a:r>
              <a:rPr lang="en-US" sz="2000" dirty="0">
                <a:latin typeface="Times New Roman" panose="02020603050405020304" pitchFamily="18" charset="0"/>
                <a:cs typeface="Times New Roman" panose="02020603050405020304" pitchFamily="18" charset="0"/>
                <a:hlinkClick r:id="rId2"/>
              </a:rPr>
              <a:t>send us feedback</a:t>
            </a:r>
            <a:r>
              <a:rPr lang="en-US" sz="2000" dirty="0">
                <a:latin typeface="Times New Roman" panose="02020603050405020304" pitchFamily="18" charset="0"/>
                <a:cs typeface="Times New Roman" panose="02020603050405020304" pitchFamily="18" charset="0"/>
              </a:rPr>
              <a:t>, positive or negative.</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They intend for Hooks to cover all existing use cases for classes, but they will keep supporting class components for the foreseeable future. At Facebook, they have tens of thousands of components written as classes, and we have absolutely no plans to rewrite them. Instead, they are starting to use Hooks in the new code side by side with classes.</a:t>
            </a:r>
          </a:p>
        </p:txBody>
      </p:sp>
    </p:spTree>
    <p:extLst>
      <p:ext uri="{BB962C8B-B14F-4D97-AF65-F5344CB8AC3E}">
        <p14:creationId xmlns:p14="http://schemas.microsoft.com/office/powerpoint/2010/main" val="287604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36225-03E9-6841-8AA9-C5C6640D38FF}"/>
              </a:ext>
            </a:extLst>
          </p:cNvPr>
          <p:cNvSpPr>
            <a:spLocks noGrp="1"/>
          </p:cNvSpPr>
          <p:nvPr>
            <p:ph type="title"/>
          </p:nvPr>
        </p:nvSpPr>
        <p:spPr>
          <a:xfrm>
            <a:off x="512618" y="1309688"/>
            <a:ext cx="10834832" cy="2852737"/>
          </a:xfrm>
        </p:spPr>
        <p:txBody>
          <a:bodyPr/>
          <a:lstStyle/>
          <a:p>
            <a:r>
              <a:rPr lang="en-US" dirty="0"/>
              <a:t>Hooks at a Glance</a:t>
            </a:r>
            <a:endParaRPr lang="en-VN" dirty="0"/>
          </a:p>
        </p:txBody>
      </p:sp>
      <p:sp>
        <p:nvSpPr>
          <p:cNvPr id="4" name="Text Placeholder 3">
            <a:extLst>
              <a:ext uri="{FF2B5EF4-FFF2-40B4-BE49-F238E27FC236}">
                <a16:creationId xmlns:a16="http://schemas.microsoft.com/office/drawing/2014/main" id="{9D08B5A3-6091-7440-814F-23FD2DEEB02B}"/>
              </a:ext>
            </a:extLst>
          </p:cNvPr>
          <p:cNvSpPr>
            <a:spLocks noGrp="1"/>
          </p:cNvSpPr>
          <p:nvPr>
            <p:ph type="body" idx="1"/>
          </p:nvPr>
        </p:nvSpPr>
        <p:spPr>
          <a:xfrm>
            <a:off x="161365" y="4571534"/>
            <a:ext cx="8331471" cy="2268537"/>
          </a:xfrm>
        </p:spPr>
        <p:txBody>
          <a:bodyPr numCol="1"/>
          <a:lstStyle/>
          <a:p>
            <a:pPr marL="571500" indent="-342900">
              <a:buClr>
                <a:schemeClr val="bg1"/>
              </a:buClr>
              <a:buFont typeface="Arial" panose="020B0604020202020204" pitchFamily="34" charset="0"/>
              <a:buChar char="•"/>
            </a:pPr>
            <a:r>
              <a:rPr lang="en-US" dirty="0"/>
              <a:t>State Hook</a:t>
            </a:r>
          </a:p>
          <a:p>
            <a:pPr marL="571500" indent="-342900">
              <a:buClr>
                <a:schemeClr val="bg1"/>
              </a:buClr>
              <a:buFont typeface="Arial" panose="020B0604020202020204" pitchFamily="34" charset="0"/>
              <a:buChar char="•"/>
            </a:pPr>
            <a:r>
              <a:rPr lang="en-US" dirty="0"/>
              <a:t>Effect Hook</a:t>
            </a:r>
          </a:p>
          <a:p>
            <a:pPr marL="571500" indent="-342900">
              <a:buClr>
                <a:schemeClr val="bg1"/>
              </a:buClr>
              <a:buFont typeface="Arial" panose="020B0604020202020204" pitchFamily="34" charset="0"/>
              <a:buChar char="•"/>
            </a:pPr>
            <a:r>
              <a:rPr lang="en-US" dirty="0"/>
              <a:t>Rules of Hooks</a:t>
            </a:r>
          </a:p>
          <a:p>
            <a:pPr marL="571500" indent="-342900">
              <a:buClr>
                <a:schemeClr val="bg1"/>
              </a:buClr>
              <a:buFont typeface="Arial" panose="020B0604020202020204" pitchFamily="34" charset="0"/>
              <a:buChar char="•"/>
            </a:pPr>
            <a:r>
              <a:rPr lang="en-US" dirty="0"/>
              <a:t>Building Your Own Hooks</a:t>
            </a:r>
            <a:endParaRPr lang="en-VN" dirty="0"/>
          </a:p>
        </p:txBody>
      </p:sp>
      <p:sp>
        <p:nvSpPr>
          <p:cNvPr id="2" name="Slide Number Placeholder 1">
            <a:extLst>
              <a:ext uri="{FF2B5EF4-FFF2-40B4-BE49-F238E27FC236}">
                <a16:creationId xmlns:a16="http://schemas.microsoft.com/office/drawing/2014/main" id="{7F13C605-9850-334D-9ECB-8C6DB58172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Tree>
    <p:extLst>
      <p:ext uri="{BB962C8B-B14F-4D97-AF65-F5344CB8AC3E}">
        <p14:creationId xmlns:p14="http://schemas.microsoft.com/office/powerpoint/2010/main" val="151834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DF8BF4-5E26-374C-A856-F2611B8F9958}"/>
              </a:ext>
            </a:extLst>
          </p:cNvPr>
          <p:cNvSpPr>
            <a:spLocks noGrp="1"/>
          </p:cNvSpPr>
          <p:nvPr>
            <p:ph type="sldNum" idx="12"/>
          </p:nvPr>
        </p:nvSpPr>
        <p:spPr/>
        <p:txBody>
          <a:bodyPr/>
          <a:lstStyle/>
          <a:p>
            <a:fld id="{00000000-1234-1234-1234-123412341234}" type="slidenum">
              <a:rPr lang="en-US" altLang="ja-JP" smtClean="0"/>
              <a:pPr/>
              <a:t>12</a:t>
            </a:fld>
            <a:endParaRPr lang="ja-JP" altLang="en-US"/>
          </a:p>
        </p:txBody>
      </p:sp>
      <p:sp>
        <p:nvSpPr>
          <p:cNvPr id="5" name="Rectangle 4">
            <a:extLst>
              <a:ext uri="{FF2B5EF4-FFF2-40B4-BE49-F238E27FC236}">
                <a16:creationId xmlns:a16="http://schemas.microsoft.com/office/drawing/2014/main" id="{A4EBCB8A-0E2E-D646-87C6-C3DDDD5D3166}"/>
              </a:ext>
            </a:extLst>
          </p:cNvPr>
          <p:cNvSpPr/>
          <p:nvPr/>
        </p:nvSpPr>
        <p:spPr>
          <a:xfrm>
            <a:off x="929898" y="2536448"/>
            <a:ext cx="9887919" cy="1785104"/>
          </a:xfrm>
          <a:prstGeom prst="rect">
            <a:avLst/>
          </a:prstGeom>
        </p:spPr>
        <p:txBody>
          <a:bodyPr wrap="square">
            <a:spAutoFit/>
          </a:bodyPr>
          <a:lstStyle/>
          <a:p>
            <a:pPr>
              <a:spcBef>
                <a:spcPts val="600"/>
              </a:spcBef>
              <a:spcAft>
                <a:spcPts val="600"/>
              </a:spcAft>
            </a:pPr>
            <a:r>
              <a:rPr lang="en-US" sz="2000" i="1" dirty="0">
                <a:solidFill>
                  <a:srgbClr val="6D6D6D"/>
                </a:solidFill>
                <a:latin typeface="Arial" panose="020B0604020202020204" pitchFamily="34" charset="0"/>
                <a:cs typeface="Arial" panose="020B0604020202020204" pitchFamily="34" charset="0"/>
              </a:rPr>
              <a:t>Hooks</a:t>
            </a:r>
            <a:r>
              <a:rPr lang="en-US" sz="2000" dirty="0">
                <a:solidFill>
                  <a:srgbClr val="6D6D6D"/>
                </a:solidFill>
                <a:latin typeface="Arial" panose="020B0604020202020204" pitchFamily="34" charset="0"/>
                <a:cs typeface="Arial" panose="020B0604020202020204" pitchFamily="34" charset="0"/>
              </a:rPr>
              <a:t> are a new addition in React 16.8. They let you use state and other React features without writing a class.</a:t>
            </a:r>
          </a:p>
          <a:p>
            <a:pPr>
              <a:spcBef>
                <a:spcPts val="600"/>
              </a:spcBef>
              <a:spcAft>
                <a:spcPts val="600"/>
              </a:spcAft>
            </a:pPr>
            <a:r>
              <a:rPr lang="en-US" sz="2000" dirty="0">
                <a:latin typeface="Arial" panose="020B0604020202020204" pitchFamily="34" charset="0"/>
                <a:cs typeface="Arial" panose="020B0604020202020204" pitchFamily="34" charset="0"/>
              </a:rPr>
              <a:t>Hooks are </a:t>
            </a:r>
            <a:r>
              <a:rPr lang="en-US" sz="2000" dirty="0">
                <a:solidFill>
                  <a:srgbClr val="1A1A1A"/>
                </a:solidFill>
                <a:latin typeface="Arial" panose="020B0604020202020204" pitchFamily="34" charset="0"/>
                <a:cs typeface="Arial" panose="020B0604020202020204" pitchFamily="34" charset="0"/>
                <a:hlinkClick r:id="rId3"/>
              </a:rPr>
              <a:t>backwards-compatible</a:t>
            </a:r>
            <a:r>
              <a:rPr lang="en-US" sz="2000" dirty="0">
                <a:latin typeface="Arial" panose="020B0604020202020204" pitchFamily="34" charset="0"/>
                <a:cs typeface="Arial" panose="020B0604020202020204" pitchFamily="34" charset="0"/>
              </a:rPr>
              <a:t>. This page provides an overview of Hooks for experienced React users. This is a fast-paced overview. If you get confused, look for a yellow box like this:</a:t>
            </a:r>
          </a:p>
        </p:txBody>
      </p:sp>
    </p:spTree>
    <p:extLst>
      <p:ext uri="{BB962C8B-B14F-4D97-AF65-F5344CB8AC3E}">
        <p14:creationId xmlns:p14="http://schemas.microsoft.com/office/powerpoint/2010/main" val="339040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7F3947-D896-1F43-8D02-AF4E424A5D93}"/>
              </a:ext>
            </a:extLst>
          </p:cNvPr>
          <p:cNvSpPr>
            <a:spLocks noGrp="1"/>
          </p:cNvSpPr>
          <p:nvPr>
            <p:ph type="title"/>
          </p:nvPr>
        </p:nvSpPr>
        <p:spPr/>
        <p:txBody>
          <a:bodyPr/>
          <a:lstStyle/>
          <a:p>
            <a:r>
              <a:rPr lang="en-US" dirty="0"/>
              <a:t>State Hook</a:t>
            </a:r>
            <a:endParaRPr lang="en-VN" dirty="0"/>
          </a:p>
        </p:txBody>
      </p:sp>
      <p:sp>
        <p:nvSpPr>
          <p:cNvPr id="2" name="Slide Number Placeholder 1">
            <a:extLst>
              <a:ext uri="{FF2B5EF4-FFF2-40B4-BE49-F238E27FC236}">
                <a16:creationId xmlns:a16="http://schemas.microsoft.com/office/drawing/2014/main" id="{15BE0BEE-CA7F-454A-89B9-00F878E685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3" name="Rectangle 2">
            <a:extLst>
              <a:ext uri="{FF2B5EF4-FFF2-40B4-BE49-F238E27FC236}">
                <a16:creationId xmlns:a16="http://schemas.microsoft.com/office/drawing/2014/main" id="{BE5BAC7B-48B6-5747-8647-7672039B8109}"/>
              </a:ext>
            </a:extLst>
          </p:cNvPr>
          <p:cNvSpPr/>
          <p:nvPr/>
        </p:nvSpPr>
        <p:spPr>
          <a:xfrm>
            <a:off x="909233" y="1586563"/>
            <a:ext cx="9846589" cy="307777"/>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This example renders a counter. When you click the button, it increments the value:</a:t>
            </a:r>
            <a:endParaRPr lang="en-VN"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465C462-A2EA-4044-B45F-C22FE8DC94B5}"/>
              </a:ext>
            </a:extLst>
          </p:cNvPr>
          <p:cNvSpPr/>
          <p:nvPr/>
        </p:nvSpPr>
        <p:spPr>
          <a:xfrm>
            <a:off x="1901124" y="2224166"/>
            <a:ext cx="6948407" cy="4247317"/>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Declare a new state variable, which we'll call "count"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{count} times&lt;/p&gt;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5C6773"/>
                </a:solidFill>
                <a:latin typeface="var(--font-monospace)"/>
              </a:rPr>
              <a:t>setCount</a:t>
            </a:r>
            <a:r>
              <a:rPr lang="en-US" sz="1800" dirty="0">
                <a:solidFill>
                  <a:srgbClr val="5C6773"/>
                </a:solidFill>
                <a:latin typeface="var(--font-monospace)"/>
              </a:rPr>
              <a:t>(count + </a:t>
            </a:r>
            <a:r>
              <a:rPr lang="en-US" sz="1800" dirty="0">
                <a:solidFill>
                  <a:srgbClr val="F08C36"/>
                </a:solidFill>
                <a:latin typeface="var(--font-monospace)"/>
              </a:rPr>
              <a:t>1</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01492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3637AD-8C12-2240-8CAF-3F2FB67F029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4" name="Rectangle 3">
            <a:extLst>
              <a:ext uri="{FF2B5EF4-FFF2-40B4-BE49-F238E27FC236}">
                <a16:creationId xmlns:a16="http://schemas.microsoft.com/office/drawing/2014/main" id="{64A11ED6-3AFF-7241-8875-F61E0E692388}"/>
              </a:ext>
            </a:extLst>
          </p:cNvPr>
          <p:cNvSpPr/>
          <p:nvPr/>
        </p:nvSpPr>
        <p:spPr>
          <a:xfrm>
            <a:off x="838200" y="1060489"/>
            <a:ext cx="10879811" cy="5478423"/>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Here,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is a Hook (we’ll talk about what this means in a moment).</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call it inside a function component to add some local state to it. </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will preserve this state between re-renders.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returns a pair: the current state value and a function that lets you update it.</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 can call this function from an event handler or somewhere else. It’s similar to </a:t>
            </a:r>
            <a:r>
              <a:rPr lang="en-US" sz="2000" dirty="0" err="1">
                <a:highlight>
                  <a:srgbClr val="FFFF00"/>
                </a:highlight>
                <a:latin typeface="Times New Roman" panose="02020603050405020304" pitchFamily="18" charset="0"/>
                <a:cs typeface="Times New Roman" panose="02020603050405020304" pitchFamily="18" charset="0"/>
              </a:rPr>
              <a:t>this.setState</a:t>
            </a:r>
            <a:r>
              <a:rPr lang="en-US" sz="2000" dirty="0">
                <a:latin typeface="Times New Roman" panose="02020603050405020304" pitchFamily="18" charset="0"/>
                <a:cs typeface="Times New Roman" panose="02020603050405020304" pitchFamily="18" charset="0"/>
              </a:rPr>
              <a:t> in a class, except it doesn’t merge the old and new state together. (We’ll show an example comparing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to </a:t>
            </a:r>
            <a:r>
              <a:rPr lang="en-US" sz="2000" dirty="0" err="1">
                <a:highlight>
                  <a:srgbClr val="FFFF00"/>
                </a:highlight>
                <a:latin typeface="Times New Roman" panose="02020603050405020304" pitchFamily="18" charset="0"/>
                <a:cs typeface="Times New Roman" panose="02020603050405020304" pitchFamily="18" charset="0"/>
              </a:rPr>
              <a:t>this.state</a:t>
            </a:r>
            <a:r>
              <a:rPr lang="en-US" sz="2000" dirty="0">
                <a:latin typeface="Times New Roman" panose="02020603050405020304" pitchFamily="18" charset="0"/>
                <a:cs typeface="Times New Roman" panose="02020603050405020304" pitchFamily="18" charset="0"/>
              </a:rPr>
              <a:t> in </a:t>
            </a:r>
            <a:r>
              <a:rPr lang="en-US" sz="2000" dirty="0">
                <a:latin typeface="Times New Roman" panose="02020603050405020304" pitchFamily="18" charset="0"/>
                <a:cs typeface="Times New Roman" panose="02020603050405020304" pitchFamily="18" charset="0"/>
                <a:hlinkClick r:id="rId2"/>
              </a:rPr>
              <a:t>Using the State Hook</a:t>
            </a:r>
            <a:r>
              <a:rPr lang="en-US" sz="2000" dirty="0">
                <a:latin typeface="Times New Roman" panose="02020603050405020304" pitchFamily="18" charset="0"/>
                <a:cs typeface="Times New Roman" panose="02020603050405020304" pitchFamily="18" charset="0"/>
              </a:rPr>
              <a:t>.)</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The only argument to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is the initial state. In the example above, it is 0 because our counter starts from zero. </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Note that unlike </a:t>
            </a:r>
            <a:r>
              <a:rPr lang="en-US" sz="2000" dirty="0" err="1">
                <a:latin typeface="Times New Roman" panose="02020603050405020304" pitchFamily="18" charset="0"/>
                <a:cs typeface="Times New Roman" panose="02020603050405020304" pitchFamily="18" charset="0"/>
              </a:rPr>
              <a:t>t</a:t>
            </a:r>
            <a:r>
              <a:rPr lang="en-US" sz="2000" dirty="0" err="1">
                <a:highlight>
                  <a:srgbClr val="FFFF00"/>
                </a:highlight>
                <a:latin typeface="Times New Roman" panose="02020603050405020304" pitchFamily="18" charset="0"/>
                <a:cs typeface="Times New Roman" panose="02020603050405020304" pitchFamily="18" charset="0"/>
              </a:rPr>
              <a:t>his.state</a:t>
            </a:r>
            <a:r>
              <a:rPr lang="en-US" sz="2000" dirty="0">
                <a:latin typeface="Times New Roman" panose="02020603050405020304" pitchFamily="18" charset="0"/>
                <a:cs typeface="Times New Roman" panose="02020603050405020304" pitchFamily="18" charset="0"/>
              </a:rPr>
              <a:t>, the state here doesn’t have to be an object — although it can be if you want. </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initial state argument is only used during the first render.</a:t>
            </a:r>
          </a:p>
          <a:p>
            <a:pPr>
              <a:spcBef>
                <a:spcPts val="600"/>
              </a:spcBef>
              <a:spcAft>
                <a:spcPts val="600"/>
              </a:spcAft>
            </a:pPr>
            <a:br>
              <a:rPr lang="en-US" sz="2000" dirty="0">
                <a:latin typeface="Times New Roman" panose="02020603050405020304" pitchFamily="18" charset="0"/>
                <a:cs typeface="Times New Roman" panose="02020603050405020304" pitchFamily="18" charset="0"/>
              </a:rPr>
            </a:br>
            <a:endParaRPr lang="en-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901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EC696-C7C0-FE4A-9D56-344E8D7F53A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3" name="Rectangle 2">
            <a:extLst>
              <a:ext uri="{FF2B5EF4-FFF2-40B4-BE49-F238E27FC236}">
                <a16:creationId xmlns:a16="http://schemas.microsoft.com/office/drawing/2014/main" id="{B16935D2-9E19-D544-8365-595344B00B71}"/>
              </a:ext>
            </a:extLst>
          </p:cNvPr>
          <p:cNvSpPr/>
          <p:nvPr/>
        </p:nvSpPr>
        <p:spPr>
          <a:xfrm>
            <a:off x="939416" y="624902"/>
            <a:ext cx="5075428" cy="461665"/>
          </a:xfrm>
          <a:prstGeom prst="rect">
            <a:avLst/>
          </a:prstGeom>
        </p:spPr>
        <p:txBody>
          <a:bodyPr wrap="none">
            <a:spAutoFit/>
          </a:bodyPr>
          <a:lstStyle/>
          <a:p>
            <a:r>
              <a:rPr lang="en-VN" sz="2400" b="1" dirty="0"/>
              <a:t>Declaring multiple state variables</a:t>
            </a:r>
          </a:p>
        </p:txBody>
      </p:sp>
      <p:sp>
        <p:nvSpPr>
          <p:cNvPr id="4" name="Rectangle 3">
            <a:extLst>
              <a:ext uri="{FF2B5EF4-FFF2-40B4-BE49-F238E27FC236}">
                <a16:creationId xmlns:a16="http://schemas.microsoft.com/office/drawing/2014/main" id="{D852FE5E-1A10-E84E-87F4-B46760FD90DA}"/>
              </a:ext>
            </a:extLst>
          </p:cNvPr>
          <p:cNvSpPr/>
          <p:nvPr/>
        </p:nvSpPr>
        <p:spPr>
          <a:xfrm>
            <a:off x="1172705" y="1337824"/>
            <a:ext cx="7071167" cy="400110"/>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You can use the State Hook more than once in a single component:</a:t>
            </a:r>
            <a:endParaRPr lang="en-VN"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8E49566-E9D4-6047-B46F-90021E5FFF60}"/>
              </a:ext>
            </a:extLst>
          </p:cNvPr>
          <p:cNvSpPr/>
          <p:nvPr/>
        </p:nvSpPr>
        <p:spPr>
          <a:xfrm>
            <a:off x="2514600" y="1989191"/>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ExampleWithManyStates</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Declare multiple state variables!</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[age, </a:t>
            </a:r>
            <a:r>
              <a:rPr lang="en-US" sz="1800" dirty="0" err="1">
                <a:solidFill>
                  <a:srgbClr val="5C6773"/>
                </a:solidFill>
                <a:latin typeface="var(--font-monospace)"/>
              </a:rPr>
              <a:t>setAge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42</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[fruit, </a:t>
            </a:r>
            <a:r>
              <a:rPr lang="en-US" sz="1800" dirty="0" err="1">
                <a:solidFill>
                  <a:srgbClr val="5C6773"/>
                </a:solidFill>
                <a:latin typeface="var(--font-monospace)"/>
              </a:rPr>
              <a:t>setFruit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86B300"/>
                </a:solidFill>
                <a:latin typeface="var(--font-monospace)"/>
              </a:rPr>
              <a:t>'banana'</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todos</a:t>
            </a:r>
            <a:r>
              <a:rPr lang="en-US" sz="1800" dirty="0">
                <a:solidFill>
                  <a:srgbClr val="5C6773"/>
                </a:solidFill>
                <a:latin typeface="var(--font-monospace)"/>
              </a:rPr>
              <a:t>, </a:t>
            </a:r>
            <a:r>
              <a:rPr lang="en-US" sz="1800" dirty="0" err="1">
                <a:solidFill>
                  <a:srgbClr val="5C6773"/>
                </a:solidFill>
                <a:latin typeface="var(--font-monospace)"/>
              </a:rPr>
              <a:t>setTodos</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text: </a:t>
            </a:r>
            <a:r>
              <a:rPr lang="en-US" sz="1800" dirty="0">
                <a:solidFill>
                  <a:srgbClr val="86B300"/>
                </a:solidFill>
                <a:latin typeface="var(--font-monospace)"/>
              </a:rPr>
              <a:t>'Learn Hooks'</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CD5AC9EB-51E0-0244-9954-8A37128921BC}"/>
              </a:ext>
            </a:extLst>
          </p:cNvPr>
          <p:cNvSpPr/>
          <p:nvPr/>
        </p:nvSpPr>
        <p:spPr>
          <a:xfrm>
            <a:off x="1172704" y="4632660"/>
            <a:ext cx="9986075" cy="2092881"/>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hlinkClick r:id="rId2"/>
              </a:rPr>
              <a:t>array destructuring</a:t>
            </a:r>
            <a:r>
              <a:rPr lang="en-US" sz="2000" dirty="0">
                <a:latin typeface="Times New Roman" panose="02020603050405020304" pitchFamily="18" charset="0"/>
                <a:cs typeface="Times New Roman" panose="02020603050405020304" pitchFamily="18" charset="0"/>
              </a:rPr>
              <a:t> syntax lets us give different names to the state variables we declared by calling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These names aren’t a part of the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API. Instead, React assumes that if you call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many times, you do it in the same order during every render. We’ll come back to why this works and when this is useful later.</a:t>
            </a:r>
          </a:p>
          <a:p>
            <a:pPr>
              <a:spcBef>
                <a:spcPts val="600"/>
              </a:spcBef>
              <a:spcAft>
                <a:spcPts val="600"/>
              </a:spcAft>
            </a:pPr>
            <a:br>
              <a:rPr lang="en-US" sz="2000" dirty="0">
                <a:latin typeface="Times New Roman" panose="02020603050405020304" pitchFamily="18" charset="0"/>
                <a:cs typeface="Times New Roman" panose="02020603050405020304" pitchFamily="18" charset="0"/>
              </a:rPr>
            </a:br>
            <a:endParaRPr lang="en-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804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EC696-C7C0-FE4A-9D56-344E8D7F53A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Rectangle 2">
            <a:extLst>
              <a:ext uri="{FF2B5EF4-FFF2-40B4-BE49-F238E27FC236}">
                <a16:creationId xmlns:a16="http://schemas.microsoft.com/office/drawing/2014/main" id="{B16935D2-9E19-D544-8365-595344B00B71}"/>
              </a:ext>
            </a:extLst>
          </p:cNvPr>
          <p:cNvSpPr/>
          <p:nvPr/>
        </p:nvSpPr>
        <p:spPr>
          <a:xfrm>
            <a:off x="939416" y="624902"/>
            <a:ext cx="3122971" cy="461665"/>
          </a:xfrm>
          <a:prstGeom prst="rect">
            <a:avLst/>
          </a:prstGeom>
        </p:spPr>
        <p:txBody>
          <a:bodyPr wrap="none">
            <a:spAutoFit/>
          </a:bodyPr>
          <a:lstStyle/>
          <a:p>
            <a:r>
              <a:rPr lang="en-US" sz="2400" b="1" dirty="0"/>
              <a:t>But what is a Hook?</a:t>
            </a:r>
            <a:endParaRPr lang="en-VN" sz="2400" b="1" dirty="0"/>
          </a:p>
        </p:txBody>
      </p:sp>
      <p:sp>
        <p:nvSpPr>
          <p:cNvPr id="4" name="Rectangle 3">
            <a:extLst>
              <a:ext uri="{FF2B5EF4-FFF2-40B4-BE49-F238E27FC236}">
                <a16:creationId xmlns:a16="http://schemas.microsoft.com/office/drawing/2014/main" id="{94B567E4-7DE7-114D-8A43-96976E9C0621}"/>
              </a:ext>
            </a:extLst>
          </p:cNvPr>
          <p:cNvSpPr/>
          <p:nvPr/>
        </p:nvSpPr>
        <p:spPr>
          <a:xfrm>
            <a:off x="1286361" y="2228671"/>
            <a:ext cx="9298982" cy="2400657"/>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Hooks are functions that let you “hook into” React state and lifecycle features from function components. Hooks don’t work inside classes — they let you use React without classes. (We </a:t>
            </a:r>
            <a:r>
              <a:rPr lang="en-US" sz="2000" dirty="0">
                <a:latin typeface="Times New Roman" panose="02020603050405020304" pitchFamily="18" charset="0"/>
                <a:cs typeface="Times New Roman" panose="02020603050405020304" pitchFamily="18" charset="0"/>
                <a:hlinkClick r:id="rId2"/>
              </a:rPr>
              <a:t>don’t recommend</a:t>
            </a:r>
            <a:r>
              <a:rPr lang="en-US" sz="2000" dirty="0">
                <a:latin typeface="Times New Roman" panose="02020603050405020304" pitchFamily="18" charset="0"/>
                <a:cs typeface="Times New Roman" panose="02020603050405020304" pitchFamily="18" charset="0"/>
              </a:rPr>
              <a:t> rewriting your existing components overnight but you can start using Hooks in the new ones if you’d like.)</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React provides a few built-in Hooks like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You can also create your own Hooks to reuse stateful behavior between different components. We’ll look at the built-in Hooks first.</a:t>
            </a:r>
          </a:p>
        </p:txBody>
      </p:sp>
    </p:spTree>
    <p:extLst>
      <p:ext uri="{BB962C8B-B14F-4D97-AF65-F5344CB8AC3E}">
        <p14:creationId xmlns:p14="http://schemas.microsoft.com/office/powerpoint/2010/main" val="3992255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81328-7735-0E44-A64B-69444F936ED0}"/>
              </a:ext>
            </a:extLst>
          </p:cNvPr>
          <p:cNvSpPr>
            <a:spLocks noGrp="1"/>
          </p:cNvSpPr>
          <p:nvPr>
            <p:ph type="title"/>
          </p:nvPr>
        </p:nvSpPr>
        <p:spPr/>
        <p:txBody>
          <a:bodyPr/>
          <a:lstStyle/>
          <a:p>
            <a:r>
              <a:rPr lang="en-US" dirty="0"/>
              <a:t>Effect Hook</a:t>
            </a:r>
            <a:endParaRPr lang="en-VN" dirty="0"/>
          </a:p>
        </p:txBody>
      </p:sp>
      <p:sp>
        <p:nvSpPr>
          <p:cNvPr id="2" name="Slide Number Placeholder 1">
            <a:extLst>
              <a:ext uri="{FF2B5EF4-FFF2-40B4-BE49-F238E27FC236}">
                <a16:creationId xmlns:a16="http://schemas.microsoft.com/office/drawing/2014/main" id="{45236FE7-99F9-6B47-8EC6-EF76A03082C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4" name="Rectangle 3">
            <a:extLst>
              <a:ext uri="{FF2B5EF4-FFF2-40B4-BE49-F238E27FC236}">
                <a16:creationId xmlns:a16="http://schemas.microsoft.com/office/drawing/2014/main" id="{3CF82451-DE96-5549-9CC6-AE761FCBC008}"/>
              </a:ext>
            </a:extLst>
          </p:cNvPr>
          <p:cNvSpPr/>
          <p:nvPr/>
        </p:nvSpPr>
        <p:spPr>
          <a:xfrm>
            <a:off x="1007389" y="1963887"/>
            <a:ext cx="10910807" cy="3016210"/>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You’ve likely performed data fetching, subscriptions, or manually changing the DOM from React components before.</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call these operations “side effects” (or “effects” for short) because they can affect other components and can’t be done during rendering.</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The Effect Hook, </a:t>
            </a:r>
            <a:r>
              <a:rPr lang="en-US" sz="2000" dirty="0" err="1">
                <a:highlight>
                  <a:srgbClr val="FFFF00"/>
                </a:highlight>
                <a:latin typeface="Times New Roman" panose="02020603050405020304" pitchFamily="18" charset="0"/>
                <a:cs typeface="Times New Roman" panose="02020603050405020304" pitchFamily="18" charset="0"/>
              </a:rPr>
              <a:t>useEffect</a:t>
            </a:r>
            <a:r>
              <a:rPr lang="en-US" sz="2000" dirty="0">
                <a:latin typeface="Times New Roman" panose="02020603050405020304" pitchFamily="18" charset="0"/>
                <a:cs typeface="Times New Roman" panose="02020603050405020304" pitchFamily="18" charset="0"/>
              </a:rPr>
              <a:t>, adds the ability to perform side effects from a function component.</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serves the same purpose as </a:t>
            </a:r>
            <a:r>
              <a:rPr lang="en-US" sz="2000" dirty="0" err="1">
                <a:highlight>
                  <a:srgbClr val="FFFF00"/>
                </a:highlight>
                <a:latin typeface="Times New Roman" panose="02020603050405020304" pitchFamily="18" charset="0"/>
                <a:cs typeface="Times New Roman" panose="02020603050405020304" pitchFamily="18" charset="0"/>
              </a:rPr>
              <a:t>componentDidMount</a:t>
            </a:r>
            <a:r>
              <a:rPr lang="en-US" sz="2000" dirty="0">
                <a:latin typeface="Times New Roman" panose="02020603050405020304" pitchFamily="18" charset="0"/>
                <a:cs typeface="Times New Roman" panose="02020603050405020304" pitchFamily="18" charset="0"/>
              </a:rPr>
              <a:t>, </a:t>
            </a:r>
            <a:r>
              <a:rPr lang="en-US" sz="2000" dirty="0" err="1">
                <a:highlight>
                  <a:srgbClr val="FFFF00"/>
                </a:highlight>
                <a:latin typeface="Times New Roman" panose="02020603050405020304" pitchFamily="18" charset="0"/>
                <a:cs typeface="Times New Roman" panose="02020603050405020304" pitchFamily="18" charset="0"/>
              </a:rPr>
              <a:t>componentDidUpdate</a:t>
            </a:r>
            <a:r>
              <a:rPr lang="en-US" sz="2000" dirty="0">
                <a:latin typeface="Times New Roman" panose="02020603050405020304" pitchFamily="18" charset="0"/>
                <a:cs typeface="Times New Roman" panose="02020603050405020304" pitchFamily="18" charset="0"/>
              </a:rPr>
              <a:t>, and </a:t>
            </a:r>
            <a:r>
              <a:rPr lang="en-US" sz="2000" dirty="0" err="1">
                <a:highlight>
                  <a:srgbClr val="FFFF00"/>
                </a:highlight>
                <a:latin typeface="Times New Roman" panose="02020603050405020304" pitchFamily="18" charset="0"/>
                <a:cs typeface="Times New Roman" panose="02020603050405020304" pitchFamily="18" charset="0"/>
              </a:rPr>
              <a:t>componentWillUnmount</a:t>
            </a:r>
            <a:r>
              <a:rPr lang="en-US" sz="2000" dirty="0">
                <a:latin typeface="Times New Roman" panose="02020603050405020304" pitchFamily="18" charset="0"/>
                <a:cs typeface="Times New Roman" panose="02020603050405020304" pitchFamily="18" charset="0"/>
              </a:rPr>
              <a:t> in React classes, but unified into a single API. (We’ll show examples comparing </a:t>
            </a:r>
            <a:r>
              <a:rPr lang="en-US" sz="2000" dirty="0" err="1">
                <a:highlight>
                  <a:srgbClr val="FFFF00"/>
                </a:highlight>
                <a:latin typeface="Times New Roman" panose="02020603050405020304" pitchFamily="18" charset="0"/>
                <a:cs typeface="Times New Roman" panose="02020603050405020304" pitchFamily="18" charset="0"/>
              </a:rPr>
              <a:t>useEffect</a:t>
            </a:r>
            <a:r>
              <a:rPr lang="en-US" sz="2000" dirty="0">
                <a:latin typeface="Times New Roman" panose="02020603050405020304" pitchFamily="18" charset="0"/>
                <a:cs typeface="Times New Roman" panose="02020603050405020304" pitchFamily="18" charset="0"/>
              </a:rPr>
              <a:t> to these methods in </a:t>
            </a:r>
            <a:r>
              <a:rPr lang="en-US" sz="2000" dirty="0">
                <a:latin typeface="Times New Roman" panose="02020603050405020304" pitchFamily="18" charset="0"/>
                <a:cs typeface="Times New Roman" panose="02020603050405020304" pitchFamily="18" charset="0"/>
                <a:hlinkClick r:id="rId2"/>
              </a:rPr>
              <a:t>Using the Effect Hook</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29944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FF4B94-E4F9-D040-B62E-92128D2DB3B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4" name="Rectangle 3">
            <a:extLst>
              <a:ext uri="{FF2B5EF4-FFF2-40B4-BE49-F238E27FC236}">
                <a16:creationId xmlns:a16="http://schemas.microsoft.com/office/drawing/2014/main" id="{102C1DA8-EDEC-554E-B26E-720F03C617A8}"/>
              </a:ext>
            </a:extLst>
          </p:cNvPr>
          <p:cNvSpPr/>
          <p:nvPr/>
        </p:nvSpPr>
        <p:spPr>
          <a:xfrm>
            <a:off x="568270" y="687662"/>
            <a:ext cx="10528516" cy="400110"/>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For example, this component sets the document title after React updates the DOM:</a:t>
            </a:r>
            <a:endParaRPr lang="en-VN"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4646116-940F-8F4C-A279-5E99C3D4C16D}"/>
              </a:ext>
            </a:extLst>
          </p:cNvPr>
          <p:cNvSpPr/>
          <p:nvPr/>
        </p:nvSpPr>
        <p:spPr>
          <a:xfrm>
            <a:off x="2056109" y="1148199"/>
            <a:ext cx="6096000" cy="5632311"/>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Similar to </a:t>
            </a:r>
            <a:r>
              <a:rPr lang="en-US" sz="1800" i="1" dirty="0" err="1">
                <a:solidFill>
                  <a:srgbClr val="ABB0B6"/>
                </a:solidFill>
                <a:latin typeface="var(--font-monospace)"/>
              </a:rPr>
              <a:t>componentDidMount</a:t>
            </a:r>
            <a:r>
              <a:rPr lang="en-US" sz="1800" i="1" dirty="0">
                <a:solidFill>
                  <a:srgbClr val="ABB0B6"/>
                </a:solidFill>
                <a:latin typeface="var(--font-monospace)"/>
              </a:rPr>
              <a:t> and </a:t>
            </a:r>
            <a:r>
              <a:rPr lang="en-US" sz="1800" i="1" dirty="0" err="1">
                <a:solidFill>
                  <a:srgbClr val="ABB0B6"/>
                </a:solidFill>
                <a:latin typeface="var(--font-monospace)"/>
              </a:rPr>
              <a:t>componentDidUpdate</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i="1" dirty="0">
                <a:solidFill>
                  <a:srgbClr val="ABB0B6"/>
                </a:solidFill>
                <a:latin typeface="var(--font-monospace)"/>
              </a:rPr>
              <a:t>// Update the document title using the browser API</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${count}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{count} times&lt;/p&gt;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5C6773"/>
                </a:solidFill>
                <a:latin typeface="var(--font-monospace)"/>
              </a:rPr>
              <a:t>setCount</a:t>
            </a:r>
            <a:r>
              <a:rPr lang="en-US" sz="1800" dirty="0">
                <a:solidFill>
                  <a:srgbClr val="5C6773"/>
                </a:solidFill>
                <a:latin typeface="var(--font-monospace)"/>
              </a:rPr>
              <a:t>(count + </a:t>
            </a:r>
            <a:r>
              <a:rPr lang="en-US" sz="1800" dirty="0">
                <a:solidFill>
                  <a:srgbClr val="F08C36"/>
                </a:solidFill>
                <a:latin typeface="var(--font-monospace)"/>
              </a:rPr>
              <a:t>1</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1905275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1E488B-A57F-864A-8308-A80C6020864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Rectangle 2">
            <a:extLst>
              <a:ext uri="{FF2B5EF4-FFF2-40B4-BE49-F238E27FC236}">
                <a16:creationId xmlns:a16="http://schemas.microsoft.com/office/drawing/2014/main" id="{B0293762-AF40-6542-A975-331B1EB7C997}"/>
              </a:ext>
            </a:extLst>
          </p:cNvPr>
          <p:cNvSpPr/>
          <p:nvPr/>
        </p:nvSpPr>
        <p:spPr>
          <a:xfrm>
            <a:off x="1162374" y="1843950"/>
            <a:ext cx="9484962" cy="3170099"/>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When you call </a:t>
            </a:r>
            <a:r>
              <a:rPr lang="en-US" sz="2000" dirty="0" err="1">
                <a:highlight>
                  <a:srgbClr val="FFFF00"/>
                </a:highlight>
                <a:latin typeface="Times New Roman" panose="02020603050405020304" pitchFamily="18" charset="0"/>
                <a:cs typeface="Times New Roman" panose="02020603050405020304" pitchFamily="18" charset="0"/>
              </a:rPr>
              <a:t>useEffect</a:t>
            </a:r>
            <a:r>
              <a:rPr lang="en-US" sz="2000" dirty="0">
                <a:latin typeface="Times New Roman" panose="02020603050405020304" pitchFamily="18" charset="0"/>
                <a:cs typeface="Times New Roman" panose="02020603050405020304" pitchFamily="18" charset="0"/>
              </a:rPr>
              <a:t>, you’re telling React to run your “effect” function after flushing changes to the DOM.</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Effects are declared inside the component so they have access to its props and state.</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By default, React runs the effects after every render — including the first render. (We’ll talk more about how this compares to class lifecycles in </a:t>
            </a:r>
            <a:r>
              <a:rPr lang="en-US" sz="2000" dirty="0">
                <a:latin typeface="Times New Roman" panose="02020603050405020304" pitchFamily="18" charset="0"/>
                <a:cs typeface="Times New Roman" panose="02020603050405020304" pitchFamily="18" charset="0"/>
                <a:hlinkClick r:id="rId2"/>
              </a:rPr>
              <a:t>Using the Effect Hook</a:t>
            </a:r>
            <a:r>
              <a:rPr lang="en-US" sz="2000" dirty="0">
                <a:latin typeface="Times New Roman" panose="02020603050405020304" pitchFamily="18" charset="0"/>
                <a:cs typeface="Times New Roman" panose="02020603050405020304" pitchFamily="18" charset="0"/>
              </a:rPr>
              <a:t>.)</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Effects may also optionally specify how to “clean up” after them by returning a function.</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this component uses an effect to subscribe to a friend’s online status, and cleans up by unsubscribing from it:</a:t>
            </a:r>
          </a:p>
        </p:txBody>
      </p:sp>
    </p:spTree>
    <p:extLst>
      <p:ext uri="{BB962C8B-B14F-4D97-AF65-F5344CB8AC3E}">
        <p14:creationId xmlns:p14="http://schemas.microsoft.com/office/powerpoint/2010/main" val="2434575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12: Hooks</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US" dirty="0"/>
              <a:t>Introducing Hooks</a:t>
            </a:r>
          </a:p>
          <a:p>
            <a:r>
              <a:rPr lang="en-US" dirty="0"/>
              <a:t>Hooks at a Glance</a:t>
            </a:r>
          </a:p>
          <a:p>
            <a:r>
              <a:rPr lang="en-US" dirty="0"/>
              <a:t>Using the State Hook</a:t>
            </a:r>
          </a:p>
          <a:p>
            <a:r>
              <a:rPr lang="en-US" b="0" dirty="0"/>
              <a:t>Using the Effect Hook</a:t>
            </a:r>
          </a:p>
          <a:p>
            <a:r>
              <a:rPr lang="en-US" b="0" dirty="0"/>
              <a:t>Rules of Hooks</a:t>
            </a:r>
          </a:p>
          <a:p>
            <a:r>
              <a:rPr lang="en-US" b="0" dirty="0"/>
              <a:t>Building Your Own Hooks</a:t>
            </a:r>
            <a:endParaRPr lang="en-VN" b="0" dirty="0"/>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3263BF-A37F-2949-B344-9EA63DC15D0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65A2808D-A3AD-144B-9922-F8B380009D25}"/>
              </a:ext>
            </a:extLst>
          </p:cNvPr>
          <p:cNvSpPr/>
          <p:nvPr/>
        </p:nvSpPr>
        <p:spPr>
          <a:xfrm>
            <a:off x="335797" y="165834"/>
            <a:ext cx="8560232" cy="6555641"/>
          </a:xfrm>
          <a:prstGeom prst="rect">
            <a:avLst/>
          </a:prstGeom>
          <a:solidFill>
            <a:schemeClr val="bg1">
              <a:lumMod val="95000"/>
            </a:schemeClr>
          </a:solidFill>
        </p:spPr>
        <p:txBody>
          <a:bodyPr wrap="square">
            <a:spAutoFit/>
          </a:bodyPr>
          <a:lstStyle/>
          <a:p>
            <a:r>
              <a:rPr lang="en-US" sz="2000" dirty="0">
                <a:solidFill>
                  <a:srgbClr val="F2590C"/>
                </a:solidFill>
                <a:latin typeface="var(--font-monospace)"/>
              </a:rPr>
              <a:t>import</a:t>
            </a:r>
            <a:r>
              <a:rPr lang="en-US" sz="2000" dirty="0">
                <a:solidFill>
                  <a:srgbClr val="5C6773"/>
                </a:solidFill>
                <a:latin typeface="var(--font-monospace)"/>
              </a:rPr>
              <a:t> </a:t>
            </a:r>
            <a:r>
              <a:rPr lang="en-US" sz="2000" dirty="0">
                <a:solidFill>
                  <a:srgbClr val="41A6D9"/>
                </a:solidFill>
                <a:latin typeface="var(--font-monospace)"/>
              </a:rPr>
              <a:t>React</a:t>
            </a:r>
            <a:r>
              <a:rPr lang="en-US" sz="2000" dirty="0">
                <a:solidFill>
                  <a:srgbClr val="5C6773"/>
                </a:solidFill>
                <a:latin typeface="var(--font-monospace)"/>
              </a:rPr>
              <a:t>, { </a:t>
            </a:r>
            <a:r>
              <a:rPr lang="en-US" sz="2000" dirty="0" err="1">
                <a:solidFill>
                  <a:srgbClr val="5C6773"/>
                </a:solidFill>
                <a:latin typeface="var(--font-monospace)"/>
              </a:rPr>
              <a:t>useState</a:t>
            </a:r>
            <a:r>
              <a:rPr lang="en-US" sz="2000" dirty="0">
                <a:solidFill>
                  <a:srgbClr val="5C6773"/>
                </a:solidFill>
                <a:latin typeface="var(--font-monospace)"/>
              </a:rPr>
              <a:t>, </a:t>
            </a:r>
            <a:r>
              <a:rPr lang="en-US" sz="2000" dirty="0" err="1">
                <a:solidFill>
                  <a:srgbClr val="5C6773"/>
                </a:solidFill>
                <a:latin typeface="var(--font-monospace)"/>
              </a:rPr>
              <a:t>useEffect</a:t>
            </a:r>
            <a:r>
              <a:rPr lang="en-US" sz="2000" dirty="0">
                <a:solidFill>
                  <a:srgbClr val="5C6773"/>
                </a:solidFill>
                <a:latin typeface="var(--font-monospace)"/>
              </a:rPr>
              <a:t> } </a:t>
            </a:r>
            <a:r>
              <a:rPr lang="en-US" sz="2000" dirty="0">
                <a:solidFill>
                  <a:srgbClr val="F2590C"/>
                </a:solidFill>
                <a:latin typeface="var(--font-monospace)"/>
              </a:rPr>
              <a:t>from</a:t>
            </a:r>
            <a:r>
              <a:rPr lang="en-US" sz="2000" dirty="0">
                <a:solidFill>
                  <a:srgbClr val="5C6773"/>
                </a:solidFill>
                <a:latin typeface="var(--font-monospace)"/>
              </a:rPr>
              <a:t> </a:t>
            </a:r>
            <a:r>
              <a:rPr lang="en-US" sz="2000" dirty="0">
                <a:solidFill>
                  <a:srgbClr val="86B300"/>
                </a:solidFill>
                <a:latin typeface="var(--font-monospace)"/>
              </a:rPr>
              <a:t>'react'</a:t>
            </a:r>
            <a:r>
              <a:rPr lang="en-US" sz="2000" dirty="0">
                <a:solidFill>
                  <a:srgbClr val="5C6773"/>
                </a:solidFill>
                <a:latin typeface="var(--font-monospace)"/>
              </a:rPr>
              <a:t>;</a:t>
            </a:r>
          </a:p>
          <a:p>
            <a:br>
              <a:rPr lang="en-US" sz="2000" dirty="0">
                <a:solidFill>
                  <a:srgbClr val="5C6773"/>
                </a:solidFill>
                <a:latin typeface="var(--font-monospace)"/>
              </a:rPr>
            </a:br>
            <a:r>
              <a:rPr lang="en-US" sz="2000" dirty="0">
                <a:solidFill>
                  <a:srgbClr val="F2590C"/>
                </a:solidFill>
                <a:latin typeface="var(--font-monospace)"/>
              </a:rPr>
              <a:t>function</a:t>
            </a:r>
            <a:r>
              <a:rPr lang="en-US" sz="2000" dirty="0">
                <a:solidFill>
                  <a:srgbClr val="5C6773"/>
                </a:solidFill>
                <a:latin typeface="var(--font-monospace)"/>
              </a:rPr>
              <a:t> </a:t>
            </a:r>
            <a:r>
              <a:rPr lang="en-US" sz="2000" dirty="0" err="1">
                <a:solidFill>
                  <a:srgbClr val="41A6D9"/>
                </a:solidFill>
                <a:latin typeface="var(--font-monospace)"/>
              </a:rPr>
              <a:t>FriendStatus</a:t>
            </a:r>
            <a:r>
              <a:rPr lang="en-US" sz="2000" dirty="0">
                <a:solidFill>
                  <a:srgbClr val="5C6773"/>
                </a:solidFill>
                <a:latin typeface="var(--font-monospace)"/>
              </a:rPr>
              <a:t>(props) {</a:t>
            </a:r>
          </a:p>
          <a:p>
            <a:r>
              <a:rPr lang="en-US" sz="2000" dirty="0">
                <a:solidFill>
                  <a:srgbClr val="5C6773"/>
                </a:solidFill>
                <a:latin typeface="var(--font-monospace)"/>
              </a:rPr>
              <a:t>  </a:t>
            </a:r>
            <a:r>
              <a:rPr lang="en-US" sz="2000" dirty="0">
                <a:solidFill>
                  <a:srgbClr val="F2590C"/>
                </a:solidFill>
                <a:latin typeface="var(--font-monospace)"/>
              </a:rPr>
              <a:t>const</a:t>
            </a:r>
            <a:r>
              <a:rPr lang="en-US" sz="2000" dirty="0">
                <a:solidFill>
                  <a:srgbClr val="5C6773"/>
                </a:solidFill>
                <a:latin typeface="var(--font-monospace)"/>
              </a:rPr>
              <a:t> [</a:t>
            </a:r>
            <a:r>
              <a:rPr lang="en-US" sz="2000" dirty="0" err="1">
                <a:solidFill>
                  <a:srgbClr val="5C6773"/>
                </a:solidFill>
                <a:latin typeface="var(--font-monospace)"/>
              </a:rPr>
              <a:t>isOnline</a:t>
            </a:r>
            <a:r>
              <a:rPr lang="en-US" sz="2000" dirty="0">
                <a:solidFill>
                  <a:srgbClr val="5C6773"/>
                </a:solidFill>
                <a:latin typeface="var(--font-monospace)"/>
              </a:rPr>
              <a:t>, </a:t>
            </a:r>
            <a:r>
              <a:rPr lang="en-US" sz="2000" dirty="0" err="1">
                <a:solidFill>
                  <a:srgbClr val="5C6773"/>
                </a:solidFill>
                <a:latin typeface="var(--font-monospace)"/>
              </a:rPr>
              <a:t>setIsOnline</a:t>
            </a:r>
            <a:r>
              <a:rPr lang="en-US" sz="2000" dirty="0">
                <a:solidFill>
                  <a:srgbClr val="5C6773"/>
                </a:solidFill>
                <a:latin typeface="var(--font-monospace)"/>
              </a:rPr>
              <a:t>] = </a:t>
            </a:r>
            <a:r>
              <a:rPr lang="en-US" sz="2000" dirty="0" err="1">
                <a:solidFill>
                  <a:srgbClr val="5C6773"/>
                </a:solidFill>
                <a:latin typeface="var(--font-monospace)"/>
              </a:rPr>
              <a:t>useState</a:t>
            </a:r>
            <a:r>
              <a:rPr lang="en-US" sz="2000" dirty="0">
                <a:solidFill>
                  <a:srgbClr val="5C6773"/>
                </a:solidFill>
                <a:latin typeface="var(--font-monospace)"/>
              </a:rPr>
              <a:t>(</a:t>
            </a:r>
            <a:r>
              <a:rPr lang="en-US" sz="2000" dirty="0">
                <a:solidFill>
                  <a:srgbClr val="F2590C"/>
                </a:solidFill>
                <a:latin typeface="var(--font-monospace)"/>
              </a:rPr>
              <a:t>null</a:t>
            </a:r>
            <a:r>
              <a:rPr lang="en-US" sz="2000" dirty="0">
                <a:solidFill>
                  <a:srgbClr val="5C6773"/>
                </a:solidFill>
                <a:latin typeface="var(--font-monospace)"/>
              </a:rPr>
              <a:t>);</a:t>
            </a:r>
          </a:p>
          <a:p>
            <a:br>
              <a:rPr lang="en-US" sz="2000" dirty="0">
                <a:solidFill>
                  <a:srgbClr val="5C6773"/>
                </a:solidFill>
                <a:latin typeface="var(--font-monospace)"/>
              </a:rPr>
            </a:br>
            <a:r>
              <a:rPr lang="en-US" sz="2000" dirty="0">
                <a:solidFill>
                  <a:srgbClr val="5C6773"/>
                </a:solidFill>
                <a:latin typeface="var(--font-monospace)"/>
              </a:rPr>
              <a:t>  </a:t>
            </a:r>
            <a:r>
              <a:rPr lang="en-US" sz="2000" dirty="0">
                <a:solidFill>
                  <a:srgbClr val="F2590C"/>
                </a:solidFill>
                <a:latin typeface="var(--font-monospace)"/>
              </a:rPr>
              <a:t>function</a:t>
            </a:r>
            <a:r>
              <a:rPr lang="en-US" sz="2000" dirty="0">
                <a:solidFill>
                  <a:srgbClr val="5C6773"/>
                </a:solidFill>
                <a:latin typeface="var(--font-monospace)"/>
              </a:rPr>
              <a:t> </a:t>
            </a:r>
            <a:r>
              <a:rPr lang="en-US" sz="2000" dirty="0" err="1">
                <a:solidFill>
                  <a:srgbClr val="5C6773"/>
                </a:solidFill>
                <a:latin typeface="var(--font-monospace)"/>
              </a:rPr>
              <a:t>handleStatusChange</a:t>
            </a:r>
            <a:r>
              <a:rPr lang="en-US" sz="2000" dirty="0">
                <a:solidFill>
                  <a:srgbClr val="5C6773"/>
                </a:solidFill>
                <a:latin typeface="var(--font-monospace)"/>
              </a:rPr>
              <a:t>(status) {</a:t>
            </a:r>
          </a:p>
          <a:p>
            <a:r>
              <a:rPr lang="en-US" sz="2000" dirty="0">
                <a:solidFill>
                  <a:srgbClr val="5C6773"/>
                </a:solidFill>
                <a:latin typeface="var(--font-monospace)"/>
              </a:rPr>
              <a:t>    </a:t>
            </a:r>
            <a:r>
              <a:rPr lang="en-US" sz="2000" dirty="0" err="1">
                <a:solidFill>
                  <a:srgbClr val="5C6773"/>
                </a:solidFill>
                <a:latin typeface="var(--font-monospace)"/>
              </a:rPr>
              <a:t>setIsOnline</a:t>
            </a:r>
            <a:r>
              <a:rPr lang="en-US" sz="2000" dirty="0">
                <a:solidFill>
                  <a:srgbClr val="5C6773"/>
                </a:solidFill>
                <a:latin typeface="var(--font-monospace)"/>
              </a:rPr>
              <a:t>(</a:t>
            </a:r>
            <a:r>
              <a:rPr lang="en-US" sz="2000" dirty="0" err="1">
                <a:solidFill>
                  <a:srgbClr val="5C6773"/>
                </a:solidFill>
                <a:latin typeface="var(--font-monospace)"/>
              </a:rPr>
              <a:t>status.isOnline</a:t>
            </a:r>
            <a:r>
              <a:rPr lang="en-US" sz="2000" dirty="0">
                <a:solidFill>
                  <a:srgbClr val="5C6773"/>
                </a:solidFill>
                <a:latin typeface="var(--font-monospace)"/>
              </a:rPr>
              <a:t>);</a:t>
            </a:r>
          </a:p>
          <a:p>
            <a:r>
              <a:rPr lang="en-US" sz="2000" dirty="0">
                <a:solidFill>
                  <a:srgbClr val="5C6773"/>
                </a:solidFill>
                <a:latin typeface="var(--font-monospace)"/>
              </a:rPr>
              <a:t>  }</a:t>
            </a:r>
          </a:p>
          <a:p>
            <a:br>
              <a:rPr lang="en-US" sz="2000" dirty="0">
                <a:solidFill>
                  <a:srgbClr val="5C6773"/>
                </a:solidFill>
                <a:latin typeface="var(--font-monospace)"/>
              </a:rPr>
            </a:br>
            <a:r>
              <a:rPr lang="en-US" sz="2000" dirty="0">
                <a:solidFill>
                  <a:srgbClr val="5C6773"/>
                </a:solidFill>
                <a:latin typeface="var(--font-monospace)"/>
              </a:rPr>
              <a:t>  </a:t>
            </a:r>
            <a:r>
              <a:rPr lang="en-US" sz="2000" dirty="0" err="1">
                <a:solidFill>
                  <a:srgbClr val="5C6773"/>
                </a:solidFill>
                <a:latin typeface="var(--font-monospace)"/>
              </a:rPr>
              <a:t>useEffect</a:t>
            </a:r>
            <a:r>
              <a:rPr lang="en-US" sz="2000" dirty="0">
                <a:solidFill>
                  <a:srgbClr val="5C6773"/>
                </a:solidFill>
                <a:latin typeface="var(--font-monospace)"/>
              </a:rPr>
              <a:t>(() =&gt; {</a:t>
            </a:r>
          </a:p>
          <a:p>
            <a:r>
              <a:rPr lang="en-US" sz="2000" dirty="0">
                <a:solidFill>
                  <a:srgbClr val="5C6773"/>
                </a:solidFill>
                <a:latin typeface="var(--font-monospace)"/>
              </a:rPr>
              <a:t>    </a:t>
            </a:r>
            <a:r>
              <a:rPr lang="en-US" sz="2000" dirty="0" err="1">
                <a:solidFill>
                  <a:srgbClr val="41A6D9"/>
                </a:solidFill>
                <a:latin typeface="var(--font-monospace)"/>
              </a:rPr>
              <a:t>ChatAPI</a:t>
            </a:r>
            <a:r>
              <a:rPr lang="en-US" sz="2000" dirty="0" err="1">
                <a:solidFill>
                  <a:srgbClr val="5C6773"/>
                </a:solidFill>
                <a:latin typeface="var(--font-monospace)"/>
              </a:rPr>
              <a:t>.subscribeToFriendStatus</a:t>
            </a:r>
            <a:r>
              <a:rPr lang="en-US" sz="2000" dirty="0">
                <a:solidFill>
                  <a:srgbClr val="5C6773"/>
                </a:solidFill>
                <a:latin typeface="var(--font-monospace)"/>
              </a:rPr>
              <a:t>(</a:t>
            </a:r>
            <a:r>
              <a:rPr lang="en-US" sz="2000" dirty="0" err="1">
                <a:solidFill>
                  <a:srgbClr val="5C6773"/>
                </a:solidFill>
                <a:latin typeface="var(--font-monospace)"/>
              </a:rPr>
              <a:t>props.friend.id</a:t>
            </a:r>
            <a:r>
              <a:rPr lang="en-US" sz="2000" dirty="0">
                <a:solidFill>
                  <a:srgbClr val="5C6773"/>
                </a:solidFill>
                <a:latin typeface="var(--font-monospace)"/>
              </a:rPr>
              <a:t>, </a:t>
            </a:r>
            <a:r>
              <a:rPr lang="en-US" sz="2000" dirty="0" err="1">
                <a:solidFill>
                  <a:srgbClr val="5C6773"/>
                </a:solidFill>
                <a:latin typeface="var(--font-monospace)"/>
              </a:rPr>
              <a:t>handleStatusChange</a:t>
            </a:r>
            <a:r>
              <a:rPr lang="en-US" sz="2000" dirty="0">
                <a:solidFill>
                  <a:srgbClr val="5C6773"/>
                </a:solidFill>
                <a:latin typeface="var(--font-monospace)"/>
              </a:rPr>
              <a:t>);</a:t>
            </a:r>
          </a:p>
          <a:p>
            <a:r>
              <a:rPr lang="en-US" sz="2000" dirty="0">
                <a:solidFill>
                  <a:srgbClr val="5C6773"/>
                </a:solidFill>
                <a:latin typeface="var(--font-monospace)"/>
              </a:rPr>
              <a:t>    </a:t>
            </a:r>
            <a:r>
              <a:rPr lang="en-US" sz="2000" dirty="0">
                <a:solidFill>
                  <a:srgbClr val="F2590C"/>
                </a:solidFill>
                <a:latin typeface="var(--font-monospace)"/>
              </a:rPr>
              <a:t>return</a:t>
            </a:r>
            <a:r>
              <a:rPr lang="en-US" sz="2000" dirty="0">
                <a:solidFill>
                  <a:srgbClr val="5C6773"/>
                </a:solidFill>
                <a:latin typeface="var(--font-monospace)"/>
              </a:rPr>
              <a:t> () =&gt; {</a:t>
            </a:r>
          </a:p>
          <a:p>
            <a:r>
              <a:rPr lang="en-US" sz="2000" dirty="0">
                <a:solidFill>
                  <a:srgbClr val="5C6773"/>
                </a:solidFill>
                <a:latin typeface="var(--font-monospace)"/>
              </a:rPr>
              <a:t>      </a:t>
            </a:r>
            <a:r>
              <a:rPr lang="en-US" sz="2000" dirty="0" err="1">
                <a:solidFill>
                  <a:srgbClr val="41A6D9"/>
                </a:solidFill>
                <a:latin typeface="var(--font-monospace)"/>
              </a:rPr>
              <a:t>ChatAPI</a:t>
            </a:r>
            <a:r>
              <a:rPr lang="en-US" sz="2000" dirty="0" err="1">
                <a:solidFill>
                  <a:srgbClr val="5C6773"/>
                </a:solidFill>
                <a:latin typeface="var(--font-monospace)"/>
              </a:rPr>
              <a:t>.unsubscribeFromFriendStatus</a:t>
            </a:r>
            <a:r>
              <a:rPr lang="en-US" sz="2000" dirty="0">
                <a:solidFill>
                  <a:srgbClr val="5C6773"/>
                </a:solidFill>
                <a:latin typeface="var(--font-monospace)"/>
              </a:rPr>
              <a:t>(</a:t>
            </a:r>
            <a:r>
              <a:rPr lang="en-US" sz="2000" dirty="0" err="1">
                <a:solidFill>
                  <a:srgbClr val="5C6773"/>
                </a:solidFill>
                <a:latin typeface="var(--font-monospace)"/>
              </a:rPr>
              <a:t>props.friend.id</a:t>
            </a:r>
            <a:r>
              <a:rPr lang="en-US" sz="2000" dirty="0">
                <a:solidFill>
                  <a:srgbClr val="5C6773"/>
                </a:solidFill>
                <a:latin typeface="var(--font-monospace)"/>
              </a:rPr>
              <a:t>, </a:t>
            </a:r>
            <a:r>
              <a:rPr lang="en-US" sz="2000" dirty="0" err="1">
                <a:solidFill>
                  <a:srgbClr val="5C6773"/>
                </a:solidFill>
                <a:latin typeface="var(--font-monospace)"/>
              </a:rPr>
              <a:t>handleStatusChange</a:t>
            </a:r>
            <a:r>
              <a:rPr lang="en-US" sz="2000" dirty="0">
                <a:solidFill>
                  <a:srgbClr val="5C6773"/>
                </a:solidFill>
                <a:latin typeface="var(--font-monospace)"/>
              </a:rPr>
              <a:t>);</a:t>
            </a:r>
          </a:p>
          <a:p>
            <a:r>
              <a:rPr lang="en-US" sz="2000" dirty="0">
                <a:solidFill>
                  <a:srgbClr val="5C6773"/>
                </a:solidFill>
                <a:latin typeface="var(--font-monospace)"/>
              </a:rPr>
              <a:t>    };</a:t>
            </a:r>
          </a:p>
          <a:p>
            <a:r>
              <a:rPr lang="en-US" sz="2000" dirty="0">
                <a:solidFill>
                  <a:srgbClr val="5C6773"/>
                </a:solidFill>
                <a:latin typeface="var(--font-monospace)"/>
              </a:rPr>
              <a:t>  });</a:t>
            </a:r>
          </a:p>
          <a:p>
            <a:br>
              <a:rPr lang="en-US" sz="2000" dirty="0">
                <a:solidFill>
                  <a:srgbClr val="5C6773"/>
                </a:solidFill>
                <a:latin typeface="var(--font-monospace)"/>
              </a:rPr>
            </a:br>
            <a:r>
              <a:rPr lang="en-US" sz="2000" dirty="0">
                <a:solidFill>
                  <a:srgbClr val="5C6773"/>
                </a:solidFill>
                <a:latin typeface="var(--font-monospace)"/>
              </a:rPr>
              <a:t>  </a:t>
            </a:r>
            <a:r>
              <a:rPr lang="en-US" sz="2000" dirty="0">
                <a:solidFill>
                  <a:srgbClr val="F2590C"/>
                </a:solidFill>
                <a:latin typeface="var(--font-monospace)"/>
              </a:rPr>
              <a:t>if</a:t>
            </a:r>
            <a:r>
              <a:rPr lang="en-US" sz="2000" dirty="0">
                <a:solidFill>
                  <a:srgbClr val="5C6773"/>
                </a:solidFill>
                <a:latin typeface="var(--font-monospace)"/>
              </a:rPr>
              <a:t> (</a:t>
            </a:r>
            <a:r>
              <a:rPr lang="en-US" sz="2000" dirty="0" err="1">
                <a:solidFill>
                  <a:srgbClr val="5C6773"/>
                </a:solidFill>
                <a:latin typeface="var(--font-monospace)"/>
              </a:rPr>
              <a:t>isOnline</a:t>
            </a:r>
            <a:r>
              <a:rPr lang="en-US" sz="2000" dirty="0">
                <a:solidFill>
                  <a:srgbClr val="5C6773"/>
                </a:solidFill>
                <a:latin typeface="var(--font-monospace)"/>
              </a:rPr>
              <a:t> === </a:t>
            </a:r>
            <a:r>
              <a:rPr lang="en-US" sz="2000" dirty="0">
                <a:solidFill>
                  <a:srgbClr val="F2590C"/>
                </a:solidFill>
                <a:latin typeface="var(--font-monospace)"/>
              </a:rPr>
              <a:t>null</a:t>
            </a:r>
            <a:r>
              <a:rPr lang="en-US" sz="2000" dirty="0">
                <a:solidFill>
                  <a:srgbClr val="5C6773"/>
                </a:solidFill>
                <a:latin typeface="var(--font-monospace)"/>
              </a:rPr>
              <a:t>) {</a:t>
            </a:r>
          </a:p>
          <a:p>
            <a:r>
              <a:rPr lang="en-US" sz="2000" dirty="0">
                <a:solidFill>
                  <a:srgbClr val="5C6773"/>
                </a:solidFill>
                <a:latin typeface="var(--font-monospace)"/>
              </a:rPr>
              <a:t>    </a:t>
            </a:r>
            <a:r>
              <a:rPr lang="en-US" sz="2000" dirty="0">
                <a:solidFill>
                  <a:srgbClr val="F2590C"/>
                </a:solidFill>
                <a:latin typeface="var(--font-monospace)"/>
              </a:rPr>
              <a:t>return</a:t>
            </a:r>
            <a:r>
              <a:rPr lang="en-US" sz="2000" dirty="0">
                <a:solidFill>
                  <a:srgbClr val="5C6773"/>
                </a:solidFill>
                <a:latin typeface="var(--font-monospace)"/>
              </a:rPr>
              <a:t> </a:t>
            </a:r>
            <a:r>
              <a:rPr lang="en-US" sz="2000" dirty="0">
                <a:solidFill>
                  <a:srgbClr val="86B300"/>
                </a:solidFill>
                <a:latin typeface="var(--font-monospace)"/>
              </a:rPr>
              <a:t>'Loading...'</a:t>
            </a:r>
            <a:r>
              <a:rPr lang="en-US" sz="2000" dirty="0">
                <a:solidFill>
                  <a:srgbClr val="5C6773"/>
                </a:solidFill>
                <a:latin typeface="var(--font-monospace)"/>
              </a:rPr>
              <a:t>;</a:t>
            </a:r>
          </a:p>
          <a:p>
            <a:r>
              <a:rPr lang="en-US" sz="2000" dirty="0">
                <a:solidFill>
                  <a:srgbClr val="5C6773"/>
                </a:solidFill>
                <a:latin typeface="var(--font-monospace)"/>
              </a:rPr>
              <a:t>  }</a:t>
            </a:r>
          </a:p>
          <a:p>
            <a:r>
              <a:rPr lang="en-US" sz="2000" dirty="0">
                <a:solidFill>
                  <a:srgbClr val="5C6773"/>
                </a:solidFill>
                <a:latin typeface="var(--font-monospace)"/>
              </a:rPr>
              <a:t>  </a:t>
            </a:r>
            <a:r>
              <a:rPr lang="en-US" sz="2000" dirty="0">
                <a:solidFill>
                  <a:srgbClr val="F2590C"/>
                </a:solidFill>
                <a:latin typeface="var(--font-monospace)"/>
              </a:rPr>
              <a:t>return</a:t>
            </a:r>
            <a:r>
              <a:rPr lang="en-US" sz="2000" dirty="0">
                <a:solidFill>
                  <a:srgbClr val="5C6773"/>
                </a:solidFill>
                <a:latin typeface="var(--font-monospace)"/>
              </a:rPr>
              <a:t> </a:t>
            </a:r>
            <a:r>
              <a:rPr lang="en-US" sz="2000" dirty="0" err="1">
                <a:solidFill>
                  <a:srgbClr val="5C6773"/>
                </a:solidFill>
                <a:latin typeface="var(--font-monospace)"/>
              </a:rPr>
              <a:t>isOnline</a:t>
            </a:r>
            <a:r>
              <a:rPr lang="en-US" sz="2000" dirty="0">
                <a:solidFill>
                  <a:srgbClr val="5C6773"/>
                </a:solidFill>
                <a:latin typeface="var(--font-monospace)"/>
              </a:rPr>
              <a:t> ? </a:t>
            </a:r>
            <a:r>
              <a:rPr lang="en-US" sz="2000" dirty="0">
                <a:solidFill>
                  <a:srgbClr val="86B300"/>
                </a:solidFill>
                <a:latin typeface="var(--font-monospace)"/>
              </a:rPr>
              <a:t>'Online'</a:t>
            </a:r>
            <a:r>
              <a:rPr lang="en-US" sz="2000" dirty="0">
                <a:solidFill>
                  <a:srgbClr val="5C6773"/>
                </a:solidFill>
                <a:latin typeface="var(--font-monospace)"/>
              </a:rPr>
              <a:t> : </a:t>
            </a:r>
            <a:r>
              <a:rPr lang="en-US" sz="2000" dirty="0">
                <a:solidFill>
                  <a:srgbClr val="86B300"/>
                </a:solidFill>
                <a:latin typeface="var(--font-monospace)"/>
              </a:rPr>
              <a:t>'Offline'</a:t>
            </a:r>
            <a:r>
              <a:rPr lang="en-US" sz="2000" dirty="0">
                <a:solidFill>
                  <a:srgbClr val="5C6773"/>
                </a:solidFill>
                <a:latin typeface="var(--font-monospace)"/>
              </a:rPr>
              <a:t>;</a:t>
            </a:r>
          </a:p>
          <a:p>
            <a:r>
              <a:rPr lang="en-US" sz="2000" dirty="0">
                <a:solidFill>
                  <a:srgbClr val="5C6773"/>
                </a:solidFill>
                <a:latin typeface="var(--font-monospace)"/>
              </a:rPr>
              <a:t>}</a:t>
            </a:r>
          </a:p>
        </p:txBody>
      </p:sp>
    </p:spTree>
    <p:extLst>
      <p:ext uri="{BB962C8B-B14F-4D97-AF65-F5344CB8AC3E}">
        <p14:creationId xmlns:p14="http://schemas.microsoft.com/office/powerpoint/2010/main" val="3295527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C1E5DB-7D48-B74E-AAEF-7339616B115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Rectangle 2">
            <a:extLst>
              <a:ext uri="{FF2B5EF4-FFF2-40B4-BE49-F238E27FC236}">
                <a16:creationId xmlns:a16="http://schemas.microsoft.com/office/drawing/2014/main" id="{F51E4374-4F74-584C-BBDD-BBA78D402406}"/>
              </a:ext>
            </a:extLst>
          </p:cNvPr>
          <p:cNvSpPr/>
          <p:nvPr/>
        </p:nvSpPr>
        <p:spPr>
          <a:xfrm>
            <a:off x="1319939" y="1945323"/>
            <a:ext cx="9552121" cy="1785104"/>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In this example, React would unsubscribe from our </a:t>
            </a:r>
            <a:r>
              <a:rPr lang="en-US" sz="2000" dirty="0" err="1">
                <a:latin typeface="Times New Roman" panose="02020603050405020304" pitchFamily="18" charset="0"/>
                <a:cs typeface="Times New Roman" panose="02020603050405020304" pitchFamily="18" charset="0"/>
              </a:rPr>
              <a:t>ChatAPI</a:t>
            </a:r>
            <a:r>
              <a:rPr lang="en-US" sz="2000" dirty="0">
                <a:latin typeface="Times New Roman" panose="02020603050405020304" pitchFamily="18" charset="0"/>
                <a:cs typeface="Times New Roman" panose="02020603050405020304" pitchFamily="18" charset="0"/>
              </a:rPr>
              <a:t> when the component unmounts, as well as before re-running the effect due to a subsequent render. (If you want, there’s a way to </a:t>
            </a:r>
            <a:r>
              <a:rPr lang="en-US" sz="2000" dirty="0">
                <a:latin typeface="Times New Roman" panose="02020603050405020304" pitchFamily="18" charset="0"/>
                <a:cs typeface="Times New Roman" panose="02020603050405020304" pitchFamily="18" charset="0"/>
                <a:hlinkClick r:id="rId2"/>
              </a:rPr>
              <a:t>tell React to skip re-subscribing</a:t>
            </a:r>
            <a:r>
              <a:rPr lang="en-US" sz="2000" dirty="0">
                <a:latin typeface="Times New Roman" panose="02020603050405020304" pitchFamily="18" charset="0"/>
                <a:cs typeface="Times New Roman" panose="02020603050405020304" pitchFamily="18" charset="0"/>
              </a:rPr>
              <a:t> if the </a:t>
            </a:r>
            <a:r>
              <a:rPr lang="en-US" sz="2000" dirty="0" err="1">
                <a:highlight>
                  <a:srgbClr val="FFFF00"/>
                </a:highlight>
                <a:latin typeface="Times New Roman" panose="02020603050405020304" pitchFamily="18" charset="0"/>
                <a:cs typeface="Times New Roman" panose="02020603050405020304" pitchFamily="18" charset="0"/>
              </a:rPr>
              <a:t>props.friend.id</a:t>
            </a:r>
            <a:r>
              <a:rPr lang="en-US" sz="2000" dirty="0">
                <a:latin typeface="Times New Roman" panose="02020603050405020304" pitchFamily="18" charset="0"/>
                <a:cs typeface="Times New Roman" panose="02020603050405020304" pitchFamily="18" charset="0"/>
              </a:rPr>
              <a:t> we passed to </a:t>
            </a:r>
            <a:r>
              <a:rPr lang="en-US" sz="2000" dirty="0" err="1">
                <a:latin typeface="Times New Roman" panose="02020603050405020304" pitchFamily="18" charset="0"/>
                <a:cs typeface="Times New Roman" panose="02020603050405020304" pitchFamily="18" charset="0"/>
              </a:rPr>
              <a:t>ChatAPI</a:t>
            </a:r>
            <a:r>
              <a:rPr lang="en-US" sz="2000" dirty="0">
                <a:latin typeface="Times New Roman" panose="02020603050405020304" pitchFamily="18" charset="0"/>
                <a:cs typeface="Times New Roman" panose="02020603050405020304" pitchFamily="18" charset="0"/>
              </a:rPr>
              <a:t> didn’t change.)</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Just like with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you can use more than a single effect in a component:</a:t>
            </a:r>
          </a:p>
        </p:txBody>
      </p:sp>
    </p:spTree>
    <p:extLst>
      <p:ext uri="{BB962C8B-B14F-4D97-AF65-F5344CB8AC3E}">
        <p14:creationId xmlns:p14="http://schemas.microsoft.com/office/powerpoint/2010/main" val="289399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FC9AF4-B844-F141-BFF9-FE23F92F513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Rectangle 2">
            <a:extLst>
              <a:ext uri="{FF2B5EF4-FFF2-40B4-BE49-F238E27FC236}">
                <a16:creationId xmlns:a16="http://schemas.microsoft.com/office/drawing/2014/main" id="{E34A6F11-90C0-8444-883C-0170C0C52C85}"/>
              </a:ext>
            </a:extLst>
          </p:cNvPr>
          <p:cNvSpPr/>
          <p:nvPr/>
        </p:nvSpPr>
        <p:spPr>
          <a:xfrm>
            <a:off x="568270" y="889843"/>
            <a:ext cx="7778859" cy="5078313"/>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FriendStatusWithCounter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${count}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2590C"/>
                </a:solidFill>
                <a:latin typeface="var(--font-monospace)"/>
              </a:rPr>
              <a:t>null</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a:t>
            </a:r>
            <a:r>
              <a:rPr lang="en-US" sz="1800" dirty="0" err="1">
                <a:solidFill>
                  <a:srgbClr val="5C6773"/>
                </a:solidFill>
                <a:latin typeface="var(--font-monospace)"/>
              </a:rPr>
              <a:t>status.isOnline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p:txBody>
      </p:sp>
      <p:sp>
        <p:nvSpPr>
          <p:cNvPr id="4" name="Rectangle 3">
            <a:extLst>
              <a:ext uri="{FF2B5EF4-FFF2-40B4-BE49-F238E27FC236}">
                <a16:creationId xmlns:a16="http://schemas.microsoft.com/office/drawing/2014/main" id="{C9E8136E-778A-0F4B-86B2-D29E8E5C7723}"/>
              </a:ext>
            </a:extLst>
          </p:cNvPr>
          <p:cNvSpPr/>
          <p:nvPr/>
        </p:nvSpPr>
        <p:spPr>
          <a:xfrm>
            <a:off x="8610600" y="1959289"/>
            <a:ext cx="3013130" cy="1169551"/>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Hooks let you organize side effects in a component by what pieces are related (such as adding and removing a subscription), rather than forcing a split based on lifecycle methods.</a:t>
            </a:r>
            <a:endParaRPr lang="en-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614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7AD73-F864-C648-858A-A9F6DB478906}"/>
              </a:ext>
            </a:extLst>
          </p:cNvPr>
          <p:cNvSpPr>
            <a:spLocks noGrp="1"/>
          </p:cNvSpPr>
          <p:nvPr>
            <p:ph type="title"/>
          </p:nvPr>
        </p:nvSpPr>
        <p:spPr/>
        <p:txBody>
          <a:bodyPr/>
          <a:lstStyle/>
          <a:p>
            <a:r>
              <a:rPr lang="en-US" dirty="0"/>
              <a:t>Rules of Hooks</a:t>
            </a:r>
            <a:endParaRPr lang="en-VN" dirty="0"/>
          </a:p>
        </p:txBody>
      </p:sp>
      <p:sp>
        <p:nvSpPr>
          <p:cNvPr id="2" name="Slide Number Placeholder 1">
            <a:extLst>
              <a:ext uri="{FF2B5EF4-FFF2-40B4-BE49-F238E27FC236}">
                <a16:creationId xmlns:a16="http://schemas.microsoft.com/office/drawing/2014/main" id="{489B6905-94FE-9C4F-BCD7-D9CE30DBC09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Rectangle 3">
            <a:extLst>
              <a:ext uri="{FF2B5EF4-FFF2-40B4-BE49-F238E27FC236}">
                <a16:creationId xmlns:a16="http://schemas.microsoft.com/office/drawing/2014/main" id="{E49FD999-EEF0-6647-A812-B4E9701A9485}"/>
              </a:ext>
            </a:extLst>
          </p:cNvPr>
          <p:cNvSpPr/>
          <p:nvPr/>
        </p:nvSpPr>
        <p:spPr>
          <a:xfrm>
            <a:off x="987805" y="1917391"/>
            <a:ext cx="8853617" cy="3323987"/>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Hooks are JavaScript functions, but they impose two additional rules:</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Only call Hooks </a:t>
            </a:r>
            <a:r>
              <a:rPr lang="en-US" sz="2000" b="1" dirty="0">
                <a:latin typeface="Times New Roman" panose="02020603050405020304" pitchFamily="18" charset="0"/>
                <a:cs typeface="Times New Roman" panose="02020603050405020304" pitchFamily="18" charset="0"/>
              </a:rPr>
              <a:t>at the top level</a:t>
            </a:r>
            <a:r>
              <a:rPr lang="en-US" sz="2000" dirty="0">
                <a:latin typeface="Times New Roman" panose="02020603050405020304" pitchFamily="18" charset="0"/>
                <a:cs typeface="Times New Roman" panose="02020603050405020304" pitchFamily="18" charset="0"/>
              </a:rPr>
              <a:t>. Don’t call Hooks inside loops, conditions, or nested functions.</a:t>
            </a:r>
          </a:p>
          <a:p>
            <a:pPr marL="342900" indent="-34290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Only call Hooks </a:t>
            </a:r>
            <a:r>
              <a:rPr lang="en-US" sz="2000" b="1" dirty="0">
                <a:latin typeface="Times New Roman" panose="02020603050405020304" pitchFamily="18" charset="0"/>
                <a:cs typeface="Times New Roman" panose="02020603050405020304" pitchFamily="18" charset="0"/>
              </a:rPr>
              <a:t>from React function components</a:t>
            </a:r>
            <a:r>
              <a:rPr lang="en-US" sz="2000" dirty="0">
                <a:latin typeface="Times New Roman" panose="02020603050405020304" pitchFamily="18" charset="0"/>
                <a:cs typeface="Times New Roman" panose="02020603050405020304" pitchFamily="18" charset="0"/>
              </a:rPr>
              <a:t>. Don’t call Hooks from regular JavaScript functions. (There is just one other valid place to call Hooks — your own custom Hooks. We’ll learn about them in a moment.)</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We provide a </a:t>
            </a:r>
            <a:r>
              <a:rPr lang="en-US" sz="2000" dirty="0">
                <a:latin typeface="Times New Roman" panose="02020603050405020304" pitchFamily="18" charset="0"/>
                <a:cs typeface="Times New Roman" panose="02020603050405020304" pitchFamily="18" charset="0"/>
                <a:hlinkClick r:id="rId2"/>
              </a:rPr>
              <a:t>linter plugin</a:t>
            </a:r>
            <a:r>
              <a:rPr lang="en-US" sz="2000" dirty="0">
                <a:latin typeface="Times New Roman" panose="02020603050405020304" pitchFamily="18" charset="0"/>
                <a:cs typeface="Times New Roman" panose="02020603050405020304" pitchFamily="18" charset="0"/>
              </a:rPr>
              <a:t> to enforce these rules automatically. We understand these rules might seem limiting or confusing at first, but they are essential to making Hooks work well.</a:t>
            </a:r>
          </a:p>
        </p:txBody>
      </p:sp>
    </p:spTree>
    <p:extLst>
      <p:ext uri="{BB962C8B-B14F-4D97-AF65-F5344CB8AC3E}">
        <p14:creationId xmlns:p14="http://schemas.microsoft.com/office/powerpoint/2010/main" val="4109120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F92B7-3255-B242-A9C1-F2869EB891CC}"/>
              </a:ext>
            </a:extLst>
          </p:cNvPr>
          <p:cNvSpPr>
            <a:spLocks noGrp="1"/>
          </p:cNvSpPr>
          <p:nvPr>
            <p:ph type="title"/>
          </p:nvPr>
        </p:nvSpPr>
        <p:spPr/>
        <p:txBody>
          <a:bodyPr/>
          <a:lstStyle/>
          <a:p>
            <a:r>
              <a:rPr lang="en-US" dirty="0"/>
              <a:t>Building Your Own Hooks</a:t>
            </a:r>
            <a:endParaRPr lang="en-VN" dirty="0"/>
          </a:p>
        </p:txBody>
      </p:sp>
      <p:sp>
        <p:nvSpPr>
          <p:cNvPr id="3" name="Slide Number Placeholder 2">
            <a:extLst>
              <a:ext uri="{FF2B5EF4-FFF2-40B4-BE49-F238E27FC236}">
                <a16:creationId xmlns:a16="http://schemas.microsoft.com/office/drawing/2014/main" id="{B9330747-07A1-F64B-B96A-A25DEA66763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4" name="Rectangle 3">
            <a:extLst>
              <a:ext uri="{FF2B5EF4-FFF2-40B4-BE49-F238E27FC236}">
                <a16:creationId xmlns:a16="http://schemas.microsoft.com/office/drawing/2014/main" id="{830E804D-2F51-1E4D-A054-7CB56A3BDD1E}"/>
              </a:ext>
            </a:extLst>
          </p:cNvPr>
          <p:cNvSpPr/>
          <p:nvPr/>
        </p:nvSpPr>
        <p:spPr>
          <a:xfrm>
            <a:off x="1110712" y="2151727"/>
            <a:ext cx="9443634" cy="2554545"/>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Sometimes, we want to reuse some stateful logic between components. Traditionally, there were two popular solutions to this problem: </a:t>
            </a:r>
            <a:r>
              <a:rPr lang="en-US" sz="2000" dirty="0">
                <a:latin typeface="Times New Roman" panose="02020603050405020304" pitchFamily="18" charset="0"/>
                <a:cs typeface="Times New Roman" panose="02020603050405020304" pitchFamily="18" charset="0"/>
                <a:hlinkClick r:id="rId2"/>
              </a:rPr>
              <a:t>higher-order components</a:t>
            </a:r>
            <a:r>
              <a:rPr lang="en-US" sz="2000" dirty="0">
                <a:latin typeface="Times New Roman" panose="02020603050405020304" pitchFamily="18" charset="0"/>
                <a:cs typeface="Times New Roman" panose="02020603050405020304" pitchFamily="18" charset="0"/>
              </a:rPr>
              <a:t> and </a:t>
            </a:r>
            <a:r>
              <a:rPr lang="en-US" sz="2000" dirty="0">
                <a:latin typeface="Times New Roman" panose="02020603050405020304" pitchFamily="18" charset="0"/>
                <a:cs typeface="Times New Roman" panose="02020603050405020304" pitchFamily="18" charset="0"/>
                <a:hlinkClick r:id="rId3"/>
              </a:rPr>
              <a:t>render props</a:t>
            </a:r>
            <a:r>
              <a:rPr lang="en-US" sz="2000" dirty="0">
                <a:latin typeface="Times New Roman" panose="02020603050405020304" pitchFamily="18" charset="0"/>
                <a:cs typeface="Times New Roman" panose="02020603050405020304" pitchFamily="18" charset="0"/>
              </a:rPr>
              <a:t>. Custom Hooks let you do this, but without adding more components to your tree.</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Earlier on this page, we introduced a </a:t>
            </a:r>
            <a:r>
              <a:rPr lang="en-US" sz="2000" dirty="0" err="1">
                <a:highlight>
                  <a:srgbClr val="FFFF00"/>
                </a:highlight>
                <a:latin typeface="Times New Roman" panose="02020603050405020304" pitchFamily="18" charset="0"/>
                <a:cs typeface="Times New Roman" panose="02020603050405020304" pitchFamily="18" charset="0"/>
              </a:rPr>
              <a:t>FriendStatus</a:t>
            </a:r>
            <a:r>
              <a:rPr lang="en-US" sz="2000" dirty="0">
                <a:latin typeface="Times New Roman" panose="02020603050405020304" pitchFamily="18" charset="0"/>
                <a:cs typeface="Times New Roman" panose="02020603050405020304" pitchFamily="18" charset="0"/>
              </a:rPr>
              <a:t> component that calls the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and </a:t>
            </a:r>
            <a:r>
              <a:rPr lang="en-US" sz="2000" dirty="0" err="1">
                <a:highlight>
                  <a:srgbClr val="FFFF00"/>
                </a:highlight>
                <a:latin typeface="Times New Roman" panose="02020603050405020304" pitchFamily="18" charset="0"/>
                <a:cs typeface="Times New Roman" panose="02020603050405020304" pitchFamily="18" charset="0"/>
              </a:rPr>
              <a:t>useEffect</a:t>
            </a:r>
            <a:r>
              <a:rPr lang="en-US" sz="2000" dirty="0">
                <a:latin typeface="Times New Roman" panose="02020603050405020304" pitchFamily="18" charset="0"/>
                <a:cs typeface="Times New Roman" panose="02020603050405020304" pitchFamily="18" charset="0"/>
              </a:rPr>
              <a:t> Hooks to subscribe to a friend’s online status. Let’s say we also want to reuse this subscription logic in another component.</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First, we’ll extract this logic into a custom Hook called </a:t>
            </a:r>
            <a:r>
              <a:rPr lang="en-US" sz="2000" dirty="0" err="1">
                <a:highlight>
                  <a:srgbClr val="FFFF00"/>
                </a:highlight>
                <a:latin typeface="Times New Roman" panose="02020603050405020304" pitchFamily="18" charset="0"/>
                <a:cs typeface="Times New Roman" panose="02020603050405020304" pitchFamily="18" charset="0"/>
              </a:rPr>
              <a:t>useFriendStatus</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46245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CCF9F6-346F-4649-95EB-44E70A73E7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4" name="Rectangle 3">
            <a:extLst>
              <a:ext uri="{FF2B5EF4-FFF2-40B4-BE49-F238E27FC236}">
                <a16:creationId xmlns:a16="http://schemas.microsoft.com/office/drawing/2014/main" id="{271A488D-75D4-024F-8F31-0D1E6C952B26}"/>
              </a:ext>
            </a:extLst>
          </p:cNvPr>
          <p:cNvSpPr/>
          <p:nvPr/>
        </p:nvSpPr>
        <p:spPr>
          <a:xfrm>
            <a:off x="1079715" y="1108789"/>
            <a:ext cx="7304868" cy="5078313"/>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useFriendStatus</a:t>
            </a:r>
            <a:r>
              <a:rPr lang="en-US" sz="1800" dirty="0">
                <a:solidFill>
                  <a:srgbClr val="5C6773"/>
                </a:solidFill>
                <a:latin typeface="var(--font-monospace)"/>
              </a:rPr>
              <a:t>(</a:t>
            </a:r>
            <a:r>
              <a:rPr lang="en-US" sz="1800" dirty="0" err="1">
                <a:solidFill>
                  <a:srgbClr val="5C6773"/>
                </a:solidFill>
                <a:latin typeface="var(--font-monospace)"/>
              </a:rPr>
              <a:t>friendID</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2590C"/>
                </a:solidFill>
                <a:latin typeface="var(--font-monospace)"/>
              </a:rPr>
              <a:t>null</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a:t>
            </a:r>
            <a:r>
              <a:rPr lang="en-US" sz="1800" dirty="0" err="1">
                <a:solidFill>
                  <a:srgbClr val="5C6773"/>
                </a:solidFill>
                <a:latin typeface="var(--font-monospace)"/>
              </a:rPr>
              <a:t>status.isOnline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1543229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B7AB03-5B27-604A-BCAD-33CD2035F1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3" name="Rectangle 2">
            <a:extLst>
              <a:ext uri="{FF2B5EF4-FFF2-40B4-BE49-F238E27FC236}">
                <a16:creationId xmlns:a16="http://schemas.microsoft.com/office/drawing/2014/main" id="{96BB5A63-A780-AA42-BF42-5DE8F84D069C}"/>
              </a:ext>
            </a:extLst>
          </p:cNvPr>
          <p:cNvSpPr/>
          <p:nvPr/>
        </p:nvSpPr>
        <p:spPr>
          <a:xfrm>
            <a:off x="585061" y="889139"/>
            <a:ext cx="9397139" cy="861774"/>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It takes </a:t>
            </a:r>
            <a:r>
              <a:rPr lang="en-US" sz="2000" dirty="0" err="1">
                <a:highlight>
                  <a:srgbClr val="FFFF00"/>
                </a:highlight>
                <a:latin typeface="Times New Roman" panose="02020603050405020304" pitchFamily="18" charset="0"/>
                <a:cs typeface="Times New Roman" panose="02020603050405020304" pitchFamily="18" charset="0"/>
              </a:rPr>
              <a:t>friendID</a:t>
            </a:r>
            <a:r>
              <a:rPr lang="en-US" sz="2000" dirty="0">
                <a:latin typeface="Times New Roman" panose="02020603050405020304" pitchFamily="18" charset="0"/>
                <a:cs typeface="Times New Roman" panose="02020603050405020304" pitchFamily="18" charset="0"/>
              </a:rPr>
              <a:t> as an argument, and returns whether our friend is online.</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Now we can use it from both components:</a:t>
            </a:r>
          </a:p>
        </p:txBody>
      </p:sp>
      <p:sp>
        <p:nvSpPr>
          <p:cNvPr id="4" name="Rectangle 3">
            <a:extLst>
              <a:ext uri="{FF2B5EF4-FFF2-40B4-BE49-F238E27FC236}">
                <a16:creationId xmlns:a16="http://schemas.microsoft.com/office/drawing/2014/main" id="{A8664C28-0AFB-C94A-9354-928CC65718F7}"/>
              </a:ext>
            </a:extLst>
          </p:cNvPr>
          <p:cNvSpPr/>
          <p:nvPr/>
        </p:nvSpPr>
        <p:spPr>
          <a:xfrm>
            <a:off x="769748" y="1750913"/>
            <a:ext cx="5507064" cy="2308324"/>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FriendStatus</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err="1">
                <a:solidFill>
                  <a:srgbClr val="5C6773"/>
                </a:solidFill>
                <a:latin typeface="var(--font-monospace)"/>
              </a:rPr>
              <a:t>useFriendStatus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F2590C"/>
                </a:solidFill>
                <a:latin typeface="var(--font-monospace)"/>
              </a:rPr>
              <a:t>null</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86B300"/>
                </a:solidFill>
                <a:latin typeface="var(--font-monospace)"/>
              </a:rPr>
              <a:t>'Loading...'</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86B300"/>
                </a:solidFill>
                <a:latin typeface="var(--font-monospace)"/>
              </a:rPr>
              <a:t>'Online'</a:t>
            </a:r>
            <a:r>
              <a:rPr lang="en-US" sz="1800" dirty="0">
                <a:solidFill>
                  <a:srgbClr val="5C6773"/>
                </a:solidFill>
                <a:latin typeface="var(--font-monospace)"/>
              </a:rPr>
              <a:t> : </a:t>
            </a:r>
            <a:r>
              <a:rPr lang="en-US" sz="1800" dirty="0">
                <a:solidFill>
                  <a:srgbClr val="86B300"/>
                </a:solidFill>
                <a:latin typeface="var(--font-monospace)"/>
              </a:rPr>
              <a:t>'Offline'</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BFE1D7C5-F499-3C45-9916-7BD0BB33E442}"/>
              </a:ext>
            </a:extLst>
          </p:cNvPr>
          <p:cNvSpPr/>
          <p:nvPr/>
        </p:nvSpPr>
        <p:spPr>
          <a:xfrm>
            <a:off x="3932694" y="3953589"/>
            <a:ext cx="6096000" cy="2585323"/>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FriendListItem</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err="1">
                <a:solidFill>
                  <a:srgbClr val="5C6773"/>
                </a:solidFill>
                <a:latin typeface="var(--font-monospace)"/>
              </a:rPr>
              <a:t>useFriendStatus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&lt;li style={{ color: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86B300"/>
                </a:solidFill>
                <a:latin typeface="var(--font-monospace)"/>
              </a:rPr>
              <a:t>'green'</a:t>
            </a:r>
            <a:r>
              <a:rPr lang="en-US" sz="1800" dirty="0">
                <a:solidFill>
                  <a:srgbClr val="5C6773"/>
                </a:solidFill>
                <a:latin typeface="var(--font-monospace)"/>
              </a:rPr>
              <a:t> : </a:t>
            </a:r>
            <a:r>
              <a:rPr lang="en-US" sz="1800" dirty="0">
                <a:solidFill>
                  <a:srgbClr val="86B300"/>
                </a:solidFill>
                <a:latin typeface="var(--font-monospace)"/>
              </a:rPr>
              <a:t>'black'</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err="1">
                <a:solidFill>
                  <a:srgbClr val="5C6773"/>
                </a:solidFill>
                <a:latin typeface="var(--font-monospace)"/>
              </a:rPr>
              <a:t>props.friend.name</a:t>
            </a:r>
            <a:r>
              <a:rPr lang="en-US" sz="1800" dirty="0">
                <a:solidFill>
                  <a:srgbClr val="5C6773"/>
                </a:solidFill>
                <a:latin typeface="var(--font-monospace)"/>
              </a:rPr>
              <a:t>}</a:t>
            </a:r>
          </a:p>
          <a:p>
            <a:r>
              <a:rPr lang="en-US" sz="1800" dirty="0">
                <a:solidFill>
                  <a:srgbClr val="5C6773"/>
                </a:solidFill>
                <a:latin typeface="var(--font-monospace)"/>
              </a:rPr>
              <a:t>    &lt;/li&gt;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745682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AD002F-807A-BD4E-9D47-29C3D63403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3" name="Rectangle 2">
            <a:extLst>
              <a:ext uri="{FF2B5EF4-FFF2-40B4-BE49-F238E27FC236}">
                <a16:creationId xmlns:a16="http://schemas.microsoft.com/office/drawing/2014/main" id="{AB8F421D-DF66-B248-AD1D-4B2F47912799}"/>
              </a:ext>
            </a:extLst>
          </p:cNvPr>
          <p:cNvSpPr/>
          <p:nvPr/>
        </p:nvSpPr>
        <p:spPr>
          <a:xfrm>
            <a:off x="1281194" y="1382286"/>
            <a:ext cx="9344186" cy="40934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state of each component is completely independent. Hooks are a way to reuse </a:t>
            </a:r>
            <a:r>
              <a:rPr lang="en-US" sz="2000" i="1" dirty="0">
                <a:latin typeface="Arial" panose="020B0604020202020204" pitchFamily="34" charset="0"/>
                <a:cs typeface="Arial" panose="020B0604020202020204" pitchFamily="34" charset="0"/>
              </a:rPr>
              <a:t>stateful logic</a:t>
            </a:r>
            <a:r>
              <a:rPr lang="en-US" sz="2000" dirty="0">
                <a:latin typeface="Arial" panose="020B0604020202020204" pitchFamily="34" charset="0"/>
                <a:cs typeface="Arial" panose="020B0604020202020204" pitchFamily="34" charset="0"/>
              </a:rPr>
              <a:t>, not state itself. In fact, each </a:t>
            </a:r>
            <a:r>
              <a:rPr lang="en-US" sz="2000" i="1" dirty="0">
                <a:latin typeface="Arial" panose="020B0604020202020204" pitchFamily="34" charset="0"/>
                <a:cs typeface="Arial" panose="020B0604020202020204" pitchFamily="34" charset="0"/>
              </a:rPr>
              <a:t>call</a:t>
            </a:r>
            <a:r>
              <a:rPr lang="en-US" sz="2000" dirty="0">
                <a:latin typeface="Arial" panose="020B0604020202020204" pitchFamily="34" charset="0"/>
                <a:cs typeface="Arial" panose="020B0604020202020204" pitchFamily="34" charset="0"/>
              </a:rPr>
              <a:t> to a Hook has a completely isolated state — so you can even use the same custom Hook twice in one component.</a:t>
            </a:r>
          </a:p>
          <a:p>
            <a:pPr>
              <a:spcBef>
                <a:spcPts val="600"/>
              </a:spcBef>
              <a:spcAft>
                <a:spcPts val="600"/>
              </a:spcAft>
            </a:pPr>
            <a:r>
              <a:rPr lang="en-US" sz="2000" dirty="0">
                <a:latin typeface="Arial" panose="020B0604020202020204" pitchFamily="34" charset="0"/>
                <a:cs typeface="Arial" panose="020B0604020202020204" pitchFamily="34" charset="0"/>
              </a:rPr>
              <a:t>Custom Hooks are more of a convention than a feature. If a function’s name starts with ”</a:t>
            </a:r>
            <a:r>
              <a:rPr lang="en-US" sz="2000" dirty="0">
                <a:highlight>
                  <a:srgbClr val="FFFF00"/>
                </a:highlight>
                <a:latin typeface="Arial" panose="020B0604020202020204" pitchFamily="34" charset="0"/>
                <a:cs typeface="Arial" panose="020B0604020202020204" pitchFamily="34" charset="0"/>
              </a:rPr>
              <a:t>use</a:t>
            </a:r>
            <a:r>
              <a:rPr lang="en-US" sz="2000" dirty="0">
                <a:latin typeface="Arial" panose="020B0604020202020204" pitchFamily="34" charset="0"/>
                <a:cs typeface="Arial" panose="020B0604020202020204" pitchFamily="34" charset="0"/>
              </a:rPr>
              <a:t>” and it calls other Hooks, we say it is a custom Hook. The </a:t>
            </a:r>
            <a:r>
              <a:rPr lang="en-US" sz="2000" dirty="0" err="1">
                <a:highlight>
                  <a:srgbClr val="FFFF00"/>
                </a:highlight>
                <a:latin typeface="Arial" panose="020B0604020202020204" pitchFamily="34" charset="0"/>
                <a:cs typeface="Arial" panose="020B0604020202020204" pitchFamily="34" charset="0"/>
              </a:rPr>
              <a:t>useSomething</a:t>
            </a:r>
            <a:r>
              <a:rPr lang="en-US" sz="2000" dirty="0">
                <a:latin typeface="Arial" panose="020B0604020202020204" pitchFamily="34" charset="0"/>
                <a:cs typeface="Arial" panose="020B0604020202020204" pitchFamily="34" charset="0"/>
              </a:rPr>
              <a:t> naming convention is how our linter plugin is able to find bugs in the code using Hooks.</a:t>
            </a:r>
          </a:p>
          <a:p>
            <a:pPr>
              <a:spcBef>
                <a:spcPts val="600"/>
              </a:spcBef>
              <a:spcAft>
                <a:spcPts val="600"/>
              </a:spcAft>
            </a:pPr>
            <a:r>
              <a:rPr lang="en-US" sz="2000" dirty="0">
                <a:latin typeface="Arial" panose="020B0604020202020204" pitchFamily="34" charset="0"/>
                <a:cs typeface="Arial" panose="020B0604020202020204" pitchFamily="34" charset="0"/>
              </a:rPr>
              <a:t>You can write custom Hooks that cover a wide range of use cases like form handling, animation, declarative subscriptions, timers, and probably many more we haven’t considered. We are excited to see what custom Hooks the React community will come up with.</a:t>
            </a:r>
          </a:p>
        </p:txBody>
      </p:sp>
    </p:spTree>
    <p:extLst>
      <p:ext uri="{BB962C8B-B14F-4D97-AF65-F5344CB8AC3E}">
        <p14:creationId xmlns:p14="http://schemas.microsoft.com/office/powerpoint/2010/main" val="2307249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4948B1-FC14-0D4A-AB28-A4656E68D9A0}"/>
              </a:ext>
            </a:extLst>
          </p:cNvPr>
          <p:cNvSpPr>
            <a:spLocks noGrp="1"/>
          </p:cNvSpPr>
          <p:nvPr>
            <p:ph type="title"/>
          </p:nvPr>
        </p:nvSpPr>
        <p:spPr/>
        <p:txBody>
          <a:bodyPr/>
          <a:lstStyle/>
          <a:p>
            <a:r>
              <a:rPr lang="en-US" dirty="0"/>
              <a:t>Other Hooks</a:t>
            </a:r>
            <a:endParaRPr lang="en-VN" dirty="0"/>
          </a:p>
        </p:txBody>
      </p:sp>
      <p:sp>
        <p:nvSpPr>
          <p:cNvPr id="2" name="Slide Number Placeholder 1">
            <a:extLst>
              <a:ext uri="{FF2B5EF4-FFF2-40B4-BE49-F238E27FC236}">
                <a16:creationId xmlns:a16="http://schemas.microsoft.com/office/drawing/2014/main" id="{B0B65322-561D-FB42-98B9-FFC3939173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
        <p:nvSpPr>
          <p:cNvPr id="4" name="Rectangle 3">
            <a:extLst>
              <a:ext uri="{FF2B5EF4-FFF2-40B4-BE49-F238E27FC236}">
                <a16:creationId xmlns:a16="http://schemas.microsoft.com/office/drawing/2014/main" id="{4A0034E5-C194-AD47-9055-1176C4C248E0}"/>
              </a:ext>
            </a:extLst>
          </p:cNvPr>
          <p:cNvSpPr/>
          <p:nvPr/>
        </p:nvSpPr>
        <p:spPr>
          <a:xfrm>
            <a:off x="676758" y="1432346"/>
            <a:ext cx="10807485"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There are a few less commonly used built-in Hooks that you might find useful. For example, </a:t>
            </a:r>
            <a:r>
              <a:rPr lang="en-US" sz="2000" dirty="0">
                <a:latin typeface="Arial" panose="020B0604020202020204" pitchFamily="34" charset="0"/>
                <a:cs typeface="Arial" panose="020B0604020202020204" pitchFamily="34" charset="0"/>
                <a:hlinkClick r:id="rId2"/>
              </a:rPr>
              <a:t>useContext</a:t>
            </a:r>
            <a:r>
              <a:rPr lang="en-US" sz="2000" dirty="0">
                <a:latin typeface="Arial" panose="020B0604020202020204" pitchFamily="34" charset="0"/>
                <a:cs typeface="Arial" panose="020B0604020202020204" pitchFamily="34" charset="0"/>
              </a:rPr>
              <a:t> lets you subscribe to React context without introducing nesting:</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526B481-C329-FD4C-AB51-2F810307826A}"/>
              </a:ext>
            </a:extLst>
          </p:cNvPr>
          <p:cNvSpPr/>
          <p:nvPr/>
        </p:nvSpPr>
        <p:spPr>
          <a:xfrm>
            <a:off x="1188203" y="2493964"/>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locale = </a:t>
            </a:r>
            <a:r>
              <a:rPr lang="en-US" sz="1800" dirty="0" err="1">
                <a:solidFill>
                  <a:srgbClr val="5C6773"/>
                </a:solidFill>
                <a:latin typeface="var(--font-monospace)"/>
              </a:rPr>
              <a:t>useContext</a:t>
            </a:r>
            <a:r>
              <a:rPr lang="en-US" sz="1800" dirty="0">
                <a:solidFill>
                  <a:srgbClr val="5C6773"/>
                </a:solidFill>
                <a:latin typeface="var(--font-monospace)"/>
              </a:rPr>
              <a:t>(</a:t>
            </a:r>
            <a:r>
              <a:rPr lang="en-US" sz="1800" dirty="0" err="1">
                <a:solidFill>
                  <a:srgbClr val="41A6D9"/>
                </a:solidFill>
                <a:latin typeface="var(--font-monospace)"/>
              </a:rPr>
              <a:t>LocaleContext</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theme = </a:t>
            </a:r>
            <a:r>
              <a:rPr lang="en-US" sz="1800" dirty="0" err="1">
                <a:solidFill>
                  <a:srgbClr val="5C6773"/>
                </a:solidFill>
                <a:latin typeface="var(--font-monospace)"/>
              </a:rPr>
              <a:t>useContext</a:t>
            </a:r>
            <a:r>
              <a:rPr lang="en-US" sz="1800" dirty="0">
                <a:solidFill>
                  <a:srgbClr val="5C6773"/>
                </a:solidFill>
                <a:latin typeface="var(--font-monospace)"/>
              </a:rPr>
              <a:t>(</a:t>
            </a:r>
            <a:r>
              <a:rPr lang="en-US" sz="1800" dirty="0" err="1">
                <a:solidFill>
                  <a:srgbClr val="41A6D9"/>
                </a:solidFill>
                <a:latin typeface="var(--font-monospace)"/>
              </a:rPr>
              <a:t>ThemeContext</a:t>
            </a:r>
            <a:r>
              <a:rPr lang="en-US" sz="1800" dirty="0">
                <a:solidFill>
                  <a:srgbClr val="5C6773"/>
                </a:solidFill>
                <a:latin typeface="var(--font-monospace)"/>
              </a:rPr>
              <a:t>);</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BA1D3B2B-1001-304F-8448-B57F14381732}"/>
              </a:ext>
            </a:extLst>
          </p:cNvPr>
          <p:cNvSpPr/>
          <p:nvPr/>
        </p:nvSpPr>
        <p:spPr>
          <a:xfrm>
            <a:off x="676758" y="4289841"/>
            <a:ext cx="10677041"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And </a:t>
            </a:r>
            <a:r>
              <a:rPr lang="en-US" sz="2000" dirty="0">
                <a:latin typeface="Arial" panose="020B0604020202020204" pitchFamily="34" charset="0"/>
                <a:cs typeface="Arial" panose="020B0604020202020204" pitchFamily="34" charset="0"/>
                <a:hlinkClick r:id="rId3"/>
              </a:rPr>
              <a:t>useReducer</a:t>
            </a:r>
            <a:r>
              <a:rPr lang="en-US" sz="2000" dirty="0">
                <a:latin typeface="Arial" panose="020B0604020202020204" pitchFamily="34" charset="0"/>
                <a:cs typeface="Arial" panose="020B0604020202020204" pitchFamily="34" charset="0"/>
              </a:rPr>
              <a:t> lets you manage local state of complex components with a reducer:</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ACB04A4-8FB1-E54C-BCA2-346D1AF273B0}"/>
              </a:ext>
            </a:extLst>
          </p:cNvPr>
          <p:cNvSpPr/>
          <p:nvPr/>
        </p:nvSpPr>
        <p:spPr>
          <a:xfrm>
            <a:off x="1188203" y="4872970"/>
            <a:ext cx="6096000" cy="923330"/>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Todos</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todos</a:t>
            </a:r>
            <a:r>
              <a:rPr lang="en-US" sz="1800" dirty="0">
                <a:solidFill>
                  <a:srgbClr val="5C6773"/>
                </a:solidFill>
                <a:latin typeface="var(--font-monospace)"/>
              </a:rPr>
              <a:t>, dispatch] = </a:t>
            </a:r>
            <a:r>
              <a:rPr lang="en-US" sz="1800" dirty="0" err="1">
                <a:solidFill>
                  <a:srgbClr val="5C6773"/>
                </a:solidFill>
                <a:latin typeface="var(--font-monospace)"/>
              </a:rPr>
              <a:t>useReducer</a:t>
            </a:r>
            <a:r>
              <a:rPr lang="en-US" sz="1800" dirty="0">
                <a:solidFill>
                  <a:srgbClr val="5C6773"/>
                </a:solidFill>
                <a:latin typeface="var(--font-monospace)"/>
              </a:rPr>
              <a:t>(</a:t>
            </a:r>
            <a:r>
              <a:rPr lang="en-US" sz="1800" dirty="0" err="1">
                <a:solidFill>
                  <a:srgbClr val="5C6773"/>
                </a:solidFill>
                <a:latin typeface="var(--font-monospace)"/>
              </a:rPr>
              <a:t>todosReducer</a:t>
            </a:r>
            <a:r>
              <a:rPr lang="en-US" sz="1800" dirty="0">
                <a:solidFill>
                  <a:srgbClr val="5C6773"/>
                </a:solidFill>
                <a:latin typeface="var(--font-monospace)"/>
              </a:rPr>
              <a:t>);</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p:txBody>
      </p:sp>
    </p:spTree>
    <p:extLst>
      <p:ext uri="{BB962C8B-B14F-4D97-AF65-F5344CB8AC3E}">
        <p14:creationId xmlns:p14="http://schemas.microsoft.com/office/powerpoint/2010/main" val="892170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1F26-BFAA-B845-81E6-FE4607A30011}"/>
              </a:ext>
            </a:extLst>
          </p:cNvPr>
          <p:cNvSpPr>
            <a:spLocks noGrp="1"/>
          </p:cNvSpPr>
          <p:nvPr>
            <p:ph type="title"/>
          </p:nvPr>
        </p:nvSpPr>
        <p:spPr/>
        <p:txBody>
          <a:bodyPr/>
          <a:lstStyle/>
          <a:p>
            <a:r>
              <a:rPr lang="en-US" dirty="0"/>
              <a:t>Using the State Hook</a:t>
            </a:r>
            <a:endParaRPr lang="en-VN" dirty="0"/>
          </a:p>
        </p:txBody>
      </p:sp>
      <p:sp>
        <p:nvSpPr>
          <p:cNvPr id="3" name="Text Placeholder 2">
            <a:extLst>
              <a:ext uri="{FF2B5EF4-FFF2-40B4-BE49-F238E27FC236}">
                <a16:creationId xmlns:a16="http://schemas.microsoft.com/office/drawing/2014/main" id="{B314BEB0-E45C-0C45-92BD-E761B7D2853F}"/>
              </a:ext>
            </a:extLst>
          </p:cNvPr>
          <p:cNvSpPr>
            <a:spLocks noGrp="1"/>
          </p:cNvSpPr>
          <p:nvPr>
            <p:ph type="body" idx="1"/>
          </p:nvPr>
        </p:nvSpPr>
        <p:spPr>
          <a:xfrm>
            <a:off x="449452" y="4589463"/>
            <a:ext cx="8772040" cy="2132012"/>
          </a:xfrm>
        </p:spPr>
        <p:txBody>
          <a:bodyPr numCol="2"/>
          <a:lstStyle/>
          <a:p>
            <a:pPr marL="571500" indent="-342900">
              <a:buClr>
                <a:schemeClr val="bg1"/>
              </a:buClr>
              <a:buFont typeface="Arial" panose="020B0604020202020204" pitchFamily="34" charset="0"/>
              <a:buChar char="•"/>
            </a:pPr>
            <a:r>
              <a:rPr lang="en-US" dirty="0"/>
              <a:t>Equivalent Class Example</a:t>
            </a:r>
          </a:p>
          <a:p>
            <a:pPr marL="571500" indent="-342900">
              <a:buClr>
                <a:schemeClr val="bg1"/>
              </a:buClr>
              <a:buFont typeface="Arial" panose="020B0604020202020204" pitchFamily="34" charset="0"/>
              <a:buChar char="•"/>
            </a:pPr>
            <a:r>
              <a:rPr lang="en-US" dirty="0"/>
              <a:t>Hooks and Function Components</a:t>
            </a:r>
          </a:p>
          <a:p>
            <a:pPr marL="571500" indent="-342900">
              <a:buClr>
                <a:schemeClr val="bg1"/>
              </a:buClr>
              <a:buFont typeface="Arial" panose="020B0604020202020204" pitchFamily="34" charset="0"/>
              <a:buChar char="•"/>
            </a:pPr>
            <a:r>
              <a:rPr lang="en-US" dirty="0"/>
              <a:t>What’s a Hook?</a:t>
            </a:r>
          </a:p>
          <a:p>
            <a:pPr marL="571500" indent="-342900">
              <a:buClr>
                <a:schemeClr val="bg1"/>
              </a:buClr>
              <a:buFont typeface="Arial" panose="020B0604020202020204" pitchFamily="34" charset="0"/>
              <a:buChar char="•"/>
            </a:pPr>
            <a:r>
              <a:rPr lang="en-US" dirty="0"/>
              <a:t>Declaring a State Variable</a:t>
            </a:r>
          </a:p>
          <a:p>
            <a:pPr marL="571500" indent="-342900">
              <a:buClr>
                <a:schemeClr val="bg1"/>
              </a:buClr>
              <a:buFont typeface="Arial" panose="020B0604020202020204" pitchFamily="34" charset="0"/>
              <a:buChar char="•"/>
            </a:pPr>
            <a:r>
              <a:rPr lang="en-US" dirty="0"/>
              <a:t>Reading State</a:t>
            </a:r>
          </a:p>
          <a:p>
            <a:pPr marL="571500" indent="-342900">
              <a:buClr>
                <a:schemeClr val="bg1"/>
              </a:buClr>
              <a:buFont typeface="Arial" panose="020B0604020202020204" pitchFamily="34" charset="0"/>
              <a:buChar char="•"/>
            </a:pPr>
            <a:r>
              <a:rPr lang="en-US" dirty="0"/>
              <a:t>Updating State</a:t>
            </a:r>
          </a:p>
          <a:p>
            <a:pPr marL="571500" indent="-342900">
              <a:buClr>
                <a:schemeClr val="bg1"/>
              </a:buClr>
              <a:buFont typeface="Arial" panose="020B0604020202020204" pitchFamily="34" charset="0"/>
              <a:buChar char="•"/>
            </a:pPr>
            <a:r>
              <a:rPr lang="en-US" dirty="0"/>
              <a:t>Recap</a:t>
            </a:r>
            <a:endParaRPr lang="en-VN" dirty="0"/>
          </a:p>
        </p:txBody>
      </p:sp>
      <p:sp>
        <p:nvSpPr>
          <p:cNvPr id="4" name="Slide Number Placeholder 3">
            <a:extLst>
              <a:ext uri="{FF2B5EF4-FFF2-40B4-BE49-F238E27FC236}">
                <a16:creationId xmlns:a16="http://schemas.microsoft.com/office/drawing/2014/main" id="{18DB851E-C7FB-8F43-A009-162BD98FB571}"/>
              </a:ext>
            </a:extLst>
          </p:cNvPr>
          <p:cNvSpPr>
            <a:spLocks noGrp="1"/>
          </p:cNvSpPr>
          <p:nvPr>
            <p:ph type="sldNum" idx="12"/>
          </p:nvPr>
        </p:nvSpPr>
        <p:spPr/>
        <p:txBody>
          <a:bodyPr/>
          <a:lstStyle/>
          <a:p>
            <a:fld id="{00000000-1234-1234-1234-123412341234}" type="slidenum">
              <a:rPr lang="en-US" altLang="ja-JP" smtClean="0"/>
              <a:pPr/>
              <a:t>29</a:t>
            </a:fld>
            <a:endParaRPr lang="ja-JP" altLang="en-US"/>
          </a:p>
        </p:txBody>
      </p:sp>
    </p:spTree>
    <p:extLst>
      <p:ext uri="{BB962C8B-B14F-4D97-AF65-F5344CB8AC3E}">
        <p14:creationId xmlns:p14="http://schemas.microsoft.com/office/powerpoint/2010/main" val="7897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6AD67-BF25-0547-A584-731885115CC4}"/>
              </a:ext>
            </a:extLst>
          </p:cNvPr>
          <p:cNvSpPr>
            <a:spLocks noGrp="1"/>
          </p:cNvSpPr>
          <p:nvPr>
            <p:ph type="title"/>
          </p:nvPr>
        </p:nvSpPr>
        <p:spPr/>
        <p:txBody>
          <a:bodyPr/>
          <a:lstStyle/>
          <a:p>
            <a:r>
              <a:rPr lang="en-US" dirty="0"/>
              <a:t>Introducing Hooks</a:t>
            </a:r>
            <a:endParaRPr lang="en-VN" dirty="0"/>
          </a:p>
        </p:txBody>
      </p:sp>
      <p:sp>
        <p:nvSpPr>
          <p:cNvPr id="5" name="Text Placeholder 4">
            <a:extLst>
              <a:ext uri="{FF2B5EF4-FFF2-40B4-BE49-F238E27FC236}">
                <a16:creationId xmlns:a16="http://schemas.microsoft.com/office/drawing/2014/main" id="{B5A56DE0-9F5E-FF43-9951-44D39E112781}"/>
              </a:ext>
            </a:extLst>
          </p:cNvPr>
          <p:cNvSpPr>
            <a:spLocks noGrp="1"/>
          </p:cNvSpPr>
          <p:nvPr>
            <p:ph type="body" idx="1"/>
          </p:nvPr>
        </p:nvSpPr>
        <p:spPr>
          <a:xfrm>
            <a:off x="327546" y="4589463"/>
            <a:ext cx="7779224" cy="2268537"/>
          </a:xfrm>
        </p:spPr>
        <p:txBody>
          <a:bodyPr numCol="1"/>
          <a:lstStyle/>
          <a:p>
            <a:pPr marL="571500" indent="-342900">
              <a:buClr>
                <a:schemeClr val="bg1"/>
              </a:buClr>
              <a:buFont typeface="Arial" panose="020B0604020202020204" pitchFamily="34" charset="0"/>
              <a:buChar char="•"/>
            </a:pPr>
            <a:r>
              <a:rPr lang="en-US" dirty="0"/>
              <a:t>No Breaking Changes</a:t>
            </a:r>
          </a:p>
          <a:p>
            <a:pPr marL="571500" indent="-342900">
              <a:buClr>
                <a:schemeClr val="bg1"/>
              </a:buClr>
              <a:buFont typeface="Arial" panose="020B0604020202020204" pitchFamily="34" charset="0"/>
              <a:buChar char="•"/>
            </a:pPr>
            <a:r>
              <a:rPr lang="en-US" dirty="0"/>
              <a:t>Motivation</a:t>
            </a:r>
          </a:p>
          <a:p>
            <a:pPr marL="571500" indent="-342900">
              <a:buClr>
                <a:schemeClr val="bg1"/>
              </a:buClr>
              <a:buFont typeface="Arial" panose="020B0604020202020204" pitchFamily="34" charset="0"/>
              <a:buChar char="•"/>
            </a:pPr>
            <a:r>
              <a:rPr lang="en-US" dirty="0"/>
              <a:t>Gradual Adoption Strategy</a:t>
            </a:r>
            <a:endParaRPr lang="en-VN" dirty="0"/>
          </a:p>
        </p:txBody>
      </p:sp>
      <p:sp>
        <p:nvSpPr>
          <p:cNvPr id="3" name="Slide Number Placeholder 2">
            <a:extLst>
              <a:ext uri="{FF2B5EF4-FFF2-40B4-BE49-F238E27FC236}">
                <a16:creationId xmlns:a16="http://schemas.microsoft.com/office/drawing/2014/main" id="{CE789CCF-1AF9-EB4B-8E74-E1FF7CBE34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32499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858AE7-A28D-664B-8CEC-A51B4C97C66F}"/>
              </a:ext>
            </a:extLst>
          </p:cNvPr>
          <p:cNvSpPr>
            <a:spLocks noGrp="1"/>
          </p:cNvSpPr>
          <p:nvPr>
            <p:ph type="sldNum" idx="12"/>
          </p:nvPr>
        </p:nvSpPr>
        <p:spPr/>
        <p:txBody>
          <a:bodyPr/>
          <a:lstStyle/>
          <a:p>
            <a:fld id="{00000000-1234-1234-1234-123412341234}" type="slidenum">
              <a:rPr lang="en-US" altLang="ja-JP" smtClean="0"/>
              <a:pPr/>
              <a:t>30</a:t>
            </a:fld>
            <a:endParaRPr lang="ja-JP" altLang="en-US"/>
          </a:p>
        </p:txBody>
      </p:sp>
      <p:sp>
        <p:nvSpPr>
          <p:cNvPr id="5" name="Rectangle 4">
            <a:extLst>
              <a:ext uri="{FF2B5EF4-FFF2-40B4-BE49-F238E27FC236}">
                <a16:creationId xmlns:a16="http://schemas.microsoft.com/office/drawing/2014/main" id="{8CF76B9C-2855-0543-B5A8-6A767BCCD864}"/>
              </a:ext>
            </a:extLst>
          </p:cNvPr>
          <p:cNvSpPr/>
          <p:nvPr/>
        </p:nvSpPr>
        <p:spPr>
          <a:xfrm>
            <a:off x="681925" y="982895"/>
            <a:ext cx="10671875" cy="1169551"/>
          </a:xfrm>
          <a:prstGeom prst="rect">
            <a:avLst/>
          </a:prstGeom>
        </p:spPr>
        <p:txBody>
          <a:bodyPr wrap="square">
            <a:spAutoFit/>
          </a:bodyPr>
          <a:lstStyle/>
          <a:p>
            <a:pPr>
              <a:spcBef>
                <a:spcPts val="600"/>
              </a:spcBef>
              <a:spcAft>
                <a:spcPts val="600"/>
              </a:spcAft>
            </a:pPr>
            <a:r>
              <a:rPr lang="en-US" sz="2000" i="1" dirty="0">
                <a:solidFill>
                  <a:srgbClr val="6D6D6D"/>
                </a:solidFill>
                <a:latin typeface="Arial" panose="020B0604020202020204" pitchFamily="34" charset="0"/>
                <a:cs typeface="Arial" panose="020B0604020202020204" pitchFamily="34" charset="0"/>
              </a:rPr>
              <a:t>Hooks</a:t>
            </a:r>
            <a:r>
              <a:rPr lang="en-US" sz="2000" dirty="0">
                <a:solidFill>
                  <a:srgbClr val="6D6D6D"/>
                </a:solidFill>
                <a:latin typeface="Arial" panose="020B0604020202020204" pitchFamily="34" charset="0"/>
                <a:cs typeface="Arial" panose="020B0604020202020204" pitchFamily="34" charset="0"/>
              </a:rPr>
              <a:t> are a new addition in React 16.8. They let you use state and other React features without writing a class.</a:t>
            </a:r>
          </a:p>
          <a:p>
            <a:pPr>
              <a:spcBef>
                <a:spcPts val="600"/>
              </a:spcBef>
              <a:spcAft>
                <a:spcPts val="600"/>
              </a:spcAft>
            </a:pPr>
            <a:r>
              <a:rPr lang="en-US" sz="2000" dirty="0">
                <a:latin typeface="Arial" panose="020B0604020202020204" pitchFamily="34" charset="0"/>
                <a:cs typeface="Arial" panose="020B0604020202020204" pitchFamily="34" charset="0"/>
              </a:rPr>
              <a:t>The </a:t>
            </a:r>
            <a:r>
              <a:rPr lang="en-US" sz="2000" dirty="0">
                <a:solidFill>
                  <a:srgbClr val="1A1A1A"/>
                </a:solidFill>
                <a:latin typeface="Arial" panose="020B0604020202020204" pitchFamily="34" charset="0"/>
                <a:cs typeface="Arial" panose="020B0604020202020204" pitchFamily="34" charset="0"/>
                <a:hlinkClick r:id="rId3"/>
              </a:rPr>
              <a:t>introduction page</a:t>
            </a:r>
            <a:r>
              <a:rPr lang="en-US" sz="2000" dirty="0">
                <a:latin typeface="Arial" panose="020B0604020202020204" pitchFamily="34" charset="0"/>
                <a:cs typeface="Arial" panose="020B0604020202020204" pitchFamily="34" charset="0"/>
              </a:rPr>
              <a:t> used this example to get familiar with Hooks:</a:t>
            </a:r>
          </a:p>
        </p:txBody>
      </p:sp>
      <p:sp>
        <p:nvSpPr>
          <p:cNvPr id="6" name="Rectangle 5">
            <a:extLst>
              <a:ext uri="{FF2B5EF4-FFF2-40B4-BE49-F238E27FC236}">
                <a16:creationId xmlns:a16="http://schemas.microsoft.com/office/drawing/2014/main" id="{AE9FCE32-C84E-F848-A156-2FE8AD798B6D}"/>
              </a:ext>
            </a:extLst>
          </p:cNvPr>
          <p:cNvSpPr/>
          <p:nvPr/>
        </p:nvSpPr>
        <p:spPr>
          <a:xfrm>
            <a:off x="681925" y="2291595"/>
            <a:ext cx="6096000" cy="4247317"/>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Declare a new state variable, which we'll call "count"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{count} times&lt;/p&gt;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5C6773"/>
                </a:solidFill>
                <a:latin typeface="var(--font-monospace)"/>
              </a:rPr>
              <a:t>setCount</a:t>
            </a:r>
            <a:r>
              <a:rPr lang="en-US" sz="1800" dirty="0">
                <a:solidFill>
                  <a:srgbClr val="5C6773"/>
                </a:solidFill>
                <a:latin typeface="var(--font-monospace)"/>
              </a:rPr>
              <a:t>(count + </a:t>
            </a:r>
            <a:r>
              <a:rPr lang="en-US" sz="1800" dirty="0">
                <a:solidFill>
                  <a:srgbClr val="F08C36"/>
                </a:solidFill>
                <a:latin typeface="var(--font-monospace)"/>
              </a:rPr>
              <a:t>1</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7" name="Rectangle 6">
            <a:extLst>
              <a:ext uri="{FF2B5EF4-FFF2-40B4-BE49-F238E27FC236}">
                <a16:creationId xmlns:a16="http://schemas.microsoft.com/office/drawing/2014/main" id="{3D1683EE-29A6-3C49-9D83-1BBA4E2BBBBD}"/>
              </a:ext>
            </a:extLst>
          </p:cNvPr>
          <p:cNvSpPr/>
          <p:nvPr/>
        </p:nvSpPr>
        <p:spPr>
          <a:xfrm>
            <a:off x="7408189" y="3167390"/>
            <a:ext cx="3945611" cy="52322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We’ll start learning about Hooks by comparing this code to an equivalent class example.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14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3E6D76-4535-014E-845A-91BD137BF83C}"/>
              </a:ext>
            </a:extLst>
          </p:cNvPr>
          <p:cNvSpPr/>
          <p:nvPr/>
        </p:nvSpPr>
        <p:spPr>
          <a:xfrm>
            <a:off x="4292649" y="1225689"/>
            <a:ext cx="6096000" cy="5632311"/>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a:t>
            </a:r>
          </a:p>
          <a:p>
            <a:r>
              <a:rPr lang="en-US" sz="1800" dirty="0">
                <a:solidFill>
                  <a:srgbClr val="5C6773"/>
                </a:solidFill>
                <a:latin typeface="var(--font-monospace)"/>
              </a:rPr>
              <a:t>      count: </a:t>
            </a:r>
            <a:r>
              <a:rPr lang="en-US" sz="1800" dirty="0">
                <a:solidFill>
                  <a:srgbClr val="F08C36"/>
                </a:solidFill>
                <a:latin typeface="var(--font-monospace)"/>
              </a:rPr>
              <a:t>0</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 times&lt;/p&gt;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 count: </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 + </a:t>
            </a:r>
            <a:r>
              <a:rPr lang="en-US" sz="1800" dirty="0">
                <a:solidFill>
                  <a:srgbClr val="F08C36"/>
                </a:solidFill>
                <a:latin typeface="var(--font-monospace)"/>
              </a:rPr>
              <a:t>1</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3" name="Title 2">
            <a:extLst>
              <a:ext uri="{FF2B5EF4-FFF2-40B4-BE49-F238E27FC236}">
                <a16:creationId xmlns:a16="http://schemas.microsoft.com/office/drawing/2014/main" id="{D936A8CC-86ED-9F42-8370-33D8FE4860C7}"/>
              </a:ext>
            </a:extLst>
          </p:cNvPr>
          <p:cNvSpPr>
            <a:spLocks noGrp="1"/>
          </p:cNvSpPr>
          <p:nvPr>
            <p:ph type="title"/>
          </p:nvPr>
        </p:nvSpPr>
        <p:spPr/>
        <p:txBody>
          <a:bodyPr/>
          <a:lstStyle/>
          <a:p>
            <a:r>
              <a:rPr lang="en-US" dirty="0"/>
              <a:t>Equivalent Class Example</a:t>
            </a:r>
            <a:endParaRPr lang="en-VN" dirty="0"/>
          </a:p>
        </p:txBody>
      </p:sp>
      <p:sp>
        <p:nvSpPr>
          <p:cNvPr id="2" name="Slide Number Placeholder 1">
            <a:extLst>
              <a:ext uri="{FF2B5EF4-FFF2-40B4-BE49-F238E27FC236}">
                <a16:creationId xmlns:a16="http://schemas.microsoft.com/office/drawing/2014/main" id="{E1E8A41A-86A6-D74D-8993-555C01904E1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sp>
        <p:nvSpPr>
          <p:cNvPr id="4" name="Rectangle 3">
            <a:extLst>
              <a:ext uri="{FF2B5EF4-FFF2-40B4-BE49-F238E27FC236}">
                <a16:creationId xmlns:a16="http://schemas.microsoft.com/office/drawing/2014/main" id="{1CBF5BFB-D59D-4841-B086-851BCE01B307}"/>
              </a:ext>
            </a:extLst>
          </p:cNvPr>
          <p:cNvSpPr/>
          <p:nvPr/>
        </p:nvSpPr>
        <p:spPr>
          <a:xfrm>
            <a:off x="279498" y="2043677"/>
            <a:ext cx="3455594"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If you used classes in React before, this code should look familiar:</a:t>
            </a:r>
            <a:endParaRPr lang="en-V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B2D1B62-60F2-2845-9525-2FA18A08CA0D}"/>
              </a:ext>
            </a:extLst>
          </p:cNvPr>
          <p:cNvSpPr/>
          <p:nvPr/>
        </p:nvSpPr>
        <p:spPr>
          <a:xfrm>
            <a:off x="279498" y="3801805"/>
            <a:ext cx="3269614" cy="2554545"/>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state starts as </a:t>
            </a:r>
            <a:r>
              <a:rPr lang="en-US" sz="2000" dirty="0">
                <a:highlight>
                  <a:srgbClr val="FFFF00"/>
                </a:highlight>
                <a:latin typeface="Arial" panose="020B0604020202020204" pitchFamily="34" charset="0"/>
                <a:cs typeface="Arial" panose="020B0604020202020204" pitchFamily="34" charset="0"/>
              </a:rPr>
              <a:t>{ count: 0 }</a:t>
            </a:r>
            <a:r>
              <a:rPr lang="en-US" sz="2000" dirty="0">
                <a:latin typeface="Arial" panose="020B0604020202020204" pitchFamily="34" charset="0"/>
                <a:cs typeface="Arial" panose="020B0604020202020204" pitchFamily="34" charset="0"/>
              </a:rPr>
              <a:t>, and we increment </a:t>
            </a:r>
            <a:r>
              <a:rPr lang="en-US" sz="2000" dirty="0" err="1">
                <a:highlight>
                  <a:srgbClr val="FFFF00"/>
                </a:highlight>
                <a:latin typeface="Arial" panose="020B0604020202020204" pitchFamily="34" charset="0"/>
                <a:cs typeface="Arial" panose="020B0604020202020204" pitchFamily="34" charset="0"/>
              </a:rPr>
              <a:t>state.count</a:t>
            </a:r>
            <a:r>
              <a:rPr lang="en-US" sz="2000" dirty="0">
                <a:highlight>
                  <a:srgbClr val="FFFF00"/>
                </a:highlight>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when the user clicks a button by calling </a:t>
            </a:r>
            <a:r>
              <a:rPr lang="en-US" sz="2000" dirty="0" err="1">
                <a:highlight>
                  <a:srgbClr val="FFFF00"/>
                </a:highlight>
                <a:latin typeface="Arial" panose="020B0604020202020204" pitchFamily="34" charset="0"/>
                <a:cs typeface="Arial" panose="020B0604020202020204" pitchFamily="34" charset="0"/>
              </a:rPr>
              <a:t>this.setState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We’ll use snippets from this class throughout the page.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4904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A683-EEC7-BA4D-B24D-162DA040E3F4}"/>
              </a:ext>
            </a:extLst>
          </p:cNvPr>
          <p:cNvSpPr>
            <a:spLocks noGrp="1"/>
          </p:cNvSpPr>
          <p:nvPr>
            <p:ph type="title"/>
          </p:nvPr>
        </p:nvSpPr>
        <p:spPr/>
        <p:txBody>
          <a:bodyPr/>
          <a:lstStyle/>
          <a:p>
            <a:r>
              <a:rPr lang="en-US"/>
              <a:t>Hooks and Function Components</a:t>
            </a:r>
            <a:endParaRPr lang="en-VN" dirty="0"/>
          </a:p>
        </p:txBody>
      </p:sp>
      <p:sp>
        <p:nvSpPr>
          <p:cNvPr id="3" name="Slide Number Placeholder 2">
            <a:extLst>
              <a:ext uri="{FF2B5EF4-FFF2-40B4-BE49-F238E27FC236}">
                <a16:creationId xmlns:a16="http://schemas.microsoft.com/office/drawing/2014/main" id="{2B7A4A6F-BE84-0F45-9783-0EE74450125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
        <p:nvSpPr>
          <p:cNvPr id="4" name="Rectangle 3">
            <a:extLst>
              <a:ext uri="{FF2B5EF4-FFF2-40B4-BE49-F238E27FC236}">
                <a16:creationId xmlns:a16="http://schemas.microsoft.com/office/drawing/2014/main" id="{3580EE2B-D626-1C48-B4CC-DF13C0B95357}"/>
              </a:ext>
            </a:extLst>
          </p:cNvPr>
          <p:cNvSpPr/>
          <p:nvPr/>
        </p:nvSpPr>
        <p:spPr>
          <a:xfrm>
            <a:off x="838200" y="1547432"/>
            <a:ext cx="4482317"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As a reminder, function components in React look like this:</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9DB559A-7816-5A4C-A037-B6B3261FEA85}"/>
              </a:ext>
            </a:extLst>
          </p:cNvPr>
          <p:cNvSpPr/>
          <p:nvPr/>
        </p:nvSpPr>
        <p:spPr>
          <a:xfrm>
            <a:off x="1715146" y="2035436"/>
            <a:ext cx="6096000" cy="1200329"/>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 (props) =&gt; {</a:t>
            </a:r>
          </a:p>
          <a:p>
            <a:r>
              <a:rPr lang="en-US" sz="1800" dirty="0">
                <a:solidFill>
                  <a:srgbClr val="5C6773"/>
                </a:solidFill>
                <a:latin typeface="var(--font-monospace)"/>
              </a:rPr>
              <a:t>  </a:t>
            </a:r>
            <a:r>
              <a:rPr lang="en-US" sz="1800" i="1" dirty="0">
                <a:solidFill>
                  <a:srgbClr val="ABB0B6"/>
                </a:solidFill>
                <a:latin typeface="var(--font-monospace)"/>
              </a:rPr>
              <a:t>// You can use Hooks here!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&lt;div /&gt;;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AFA1D0A6-0ABE-8744-B885-D5D68A65F3AB}"/>
              </a:ext>
            </a:extLst>
          </p:cNvPr>
          <p:cNvSpPr/>
          <p:nvPr/>
        </p:nvSpPr>
        <p:spPr>
          <a:xfrm>
            <a:off x="838200" y="3359925"/>
            <a:ext cx="952505"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or this:</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B8D6F5-E213-F846-BD8A-92ECF7F97E86}"/>
              </a:ext>
            </a:extLst>
          </p:cNvPr>
          <p:cNvSpPr/>
          <p:nvPr/>
        </p:nvSpPr>
        <p:spPr>
          <a:xfrm>
            <a:off x="1715146" y="3760035"/>
            <a:ext cx="6096000" cy="1200329"/>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(props) {</a:t>
            </a:r>
          </a:p>
          <a:p>
            <a:r>
              <a:rPr lang="en-US" sz="1800" dirty="0">
                <a:solidFill>
                  <a:srgbClr val="5C6773"/>
                </a:solidFill>
                <a:latin typeface="var(--font-monospace)"/>
              </a:rPr>
              <a:t>  </a:t>
            </a:r>
            <a:r>
              <a:rPr lang="en-US" sz="1800" i="1" dirty="0">
                <a:solidFill>
                  <a:srgbClr val="ABB0B6"/>
                </a:solidFill>
                <a:latin typeface="var(--font-monospace)"/>
              </a:rPr>
              <a:t>// You can use Hooks here!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&lt;div /&gt;;</a:t>
            </a:r>
          </a:p>
          <a:p>
            <a:r>
              <a:rPr lang="en-US" sz="1800" dirty="0">
                <a:solidFill>
                  <a:srgbClr val="5C6773"/>
                </a:solidFill>
                <a:latin typeface="var(--font-monospace)"/>
              </a:rPr>
              <a:t>}</a:t>
            </a:r>
          </a:p>
        </p:txBody>
      </p:sp>
      <p:sp>
        <p:nvSpPr>
          <p:cNvPr id="8" name="Rectangle 7">
            <a:extLst>
              <a:ext uri="{FF2B5EF4-FFF2-40B4-BE49-F238E27FC236}">
                <a16:creationId xmlns:a16="http://schemas.microsoft.com/office/drawing/2014/main" id="{FB85B681-B465-144F-9D30-E4D58F1EDE7F}"/>
              </a:ext>
            </a:extLst>
          </p:cNvPr>
          <p:cNvSpPr/>
          <p:nvPr/>
        </p:nvSpPr>
        <p:spPr>
          <a:xfrm>
            <a:off x="838200" y="5186799"/>
            <a:ext cx="10515599"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You might have previously known these as “stateless components”. We’re now introducing the ability to use React state from these, so we prefer the name “function components”.</a:t>
            </a:r>
          </a:p>
          <a:p>
            <a:pPr>
              <a:spcBef>
                <a:spcPts val="600"/>
              </a:spcBef>
              <a:spcAft>
                <a:spcPts val="600"/>
              </a:spcAft>
            </a:pPr>
            <a:r>
              <a:rPr lang="en-US" sz="2000" dirty="0">
                <a:latin typeface="Arial" panose="020B0604020202020204" pitchFamily="34" charset="0"/>
                <a:cs typeface="Arial" panose="020B0604020202020204" pitchFamily="34" charset="0"/>
              </a:rPr>
              <a:t>Hooks </a:t>
            </a:r>
            <a:r>
              <a:rPr lang="en-US" sz="2000" b="1" dirty="0">
                <a:latin typeface="Arial" panose="020B0604020202020204" pitchFamily="34" charset="0"/>
                <a:cs typeface="Arial" panose="020B0604020202020204" pitchFamily="34" charset="0"/>
              </a:rPr>
              <a:t>don’t</a:t>
            </a:r>
            <a:r>
              <a:rPr lang="en-US" sz="2000" dirty="0">
                <a:latin typeface="Arial" panose="020B0604020202020204" pitchFamily="34" charset="0"/>
                <a:cs typeface="Arial" panose="020B0604020202020204" pitchFamily="34" charset="0"/>
              </a:rPr>
              <a:t> work inside classes. But you can use them instead of writing classes.</a:t>
            </a:r>
          </a:p>
        </p:txBody>
      </p:sp>
    </p:spTree>
    <p:extLst>
      <p:ext uri="{BB962C8B-B14F-4D97-AF65-F5344CB8AC3E}">
        <p14:creationId xmlns:p14="http://schemas.microsoft.com/office/powerpoint/2010/main" val="81177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C1D9-E74B-F44B-B770-BA230BF4082B}"/>
              </a:ext>
            </a:extLst>
          </p:cNvPr>
          <p:cNvSpPr>
            <a:spLocks noGrp="1"/>
          </p:cNvSpPr>
          <p:nvPr>
            <p:ph type="title"/>
          </p:nvPr>
        </p:nvSpPr>
        <p:spPr/>
        <p:txBody>
          <a:bodyPr/>
          <a:lstStyle/>
          <a:p>
            <a:r>
              <a:rPr lang="en-US" dirty="0"/>
              <a:t>What’s a Hook?</a:t>
            </a:r>
            <a:endParaRPr lang="en-VN" dirty="0"/>
          </a:p>
        </p:txBody>
      </p:sp>
      <p:sp>
        <p:nvSpPr>
          <p:cNvPr id="3" name="Slide Number Placeholder 2">
            <a:extLst>
              <a:ext uri="{FF2B5EF4-FFF2-40B4-BE49-F238E27FC236}">
                <a16:creationId xmlns:a16="http://schemas.microsoft.com/office/drawing/2014/main" id="{B4ED00B6-F0D5-AB41-A125-78A88B5306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33</a:t>
            </a:fld>
            <a:endParaRPr lang="ja-JP" altLang="en-US"/>
          </a:p>
        </p:txBody>
      </p:sp>
      <p:sp>
        <p:nvSpPr>
          <p:cNvPr id="4" name="Rectangle 3">
            <a:extLst>
              <a:ext uri="{FF2B5EF4-FFF2-40B4-BE49-F238E27FC236}">
                <a16:creationId xmlns:a16="http://schemas.microsoft.com/office/drawing/2014/main" id="{4BDC717F-E0E7-7C4F-80F4-A34EB9B1DEDE}"/>
              </a:ext>
            </a:extLst>
          </p:cNvPr>
          <p:cNvSpPr/>
          <p:nvPr/>
        </p:nvSpPr>
        <p:spPr>
          <a:xfrm>
            <a:off x="838200" y="1393544"/>
            <a:ext cx="5251759"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Our new example starts by importing the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Hook from React: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CBD2CC9-1BD6-914E-A2D4-03FBC2B38643}"/>
              </a:ext>
            </a:extLst>
          </p:cNvPr>
          <p:cNvSpPr/>
          <p:nvPr/>
        </p:nvSpPr>
        <p:spPr>
          <a:xfrm>
            <a:off x="1188203" y="1871144"/>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9C6D7647-B345-D34E-BCA5-85DA26A6F200}"/>
              </a:ext>
            </a:extLst>
          </p:cNvPr>
          <p:cNvSpPr/>
          <p:nvPr/>
        </p:nvSpPr>
        <p:spPr>
          <a:xfrm>
            <a:off x="838200" y="3587019"/>
            <a:ext cx="11172986" cy="2092881"/>
          </a:xfrm>
          <a:prstGeom prst="rect">
            <a:avLst/>
          </a:prstGeom>
        </p:spPr>
        <p:txBody>
          <a:bodyPr wrap="square">
            <a:spAutoFit/>
          </a:bodyPr>
          <a:lstStyle/>
          <a:p>
            <a:pPr>
              <a:spcBef>
                <a:spcPts val="600"/>
              </a:spcBef>
              <a:spcAft>
                <a:spcPts val="600"/>
              </a:spcAft>
            </a:pPr>
            <a:r>
              <a:rPr lang="en-US" sz="2000" b="1" dirty="0">
                <a:latin typeface="Arial" panose="020B0604020202020204" pitchFamily="34" charset="0"/>
                <a:cs typeface="Arial" panose="020B0604020202020204" pitchFamily="34" charset="0"/>
              </a:rPr>
              <a:t>What is a Hook</a:t>
            </a:r>
            <a:r>
              <a:rPr lang="en-US" sz="2000" dirty="0">
                <a:latin typeface="Arial" panose="020B0604020202020204" pitchFamily="34" charset="0"/>
                <a:cs typeface="Arial" panose="020B0604020202020204" pitchFamily="34" charset="0"/>
              </a:rPr>
              <a:t>? A Hook is a special function that lets you “hook into” React features. For example, </a:t>
            </a:r>
            <a:r>
              <a:rPr lang="en-US" sz="2000" dirty="0" err="1">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is a Hook that lets you add React state to function components. We’ll learn other Hooks later.</a:t>
            </a:r>
          </a:p>
          <a:p>
            <a:pPr>
              <a:spcBef>
                <a:spcPts val="600"/>
              </a:spcBef>
              <a:spcAft>
                <a:spcPts val="600"/>
              </a:spcAft>
            </a:pPr>
            <a:r>
              <a:rPr lang="en-US" sz="2000" b="1" dirty="0">
                <a:latin typeface="Arial" panose="020B0604020202020204" pitchFamily="34" charset="0"/>
                <a:cs typeface="Arial" panose="020B0604020202020204" pitchFamily="34" charset="0"/>
              </a:rPr>
              <a:t>When would I use a Hook</a:t>
            </a:r>
            <a:r>
              <a:rPr lang="en-US" sz="2000" dirty="0">
                <a:latin typeface="Arial" panose="020B0604020202020204" pitchFamily="34" charset="0"/>
                <a:cs typeface="Arial" panose="020B0604020202020204" pitchFamily="34" charset="0"/>
              </a:rPr>
              <a:t>? If you write a function component and realize you need to add some state to it, previously you had to convert it to a class. Now you can use a Hook inside the existing function component. We’re going to do that right now!</a:t>
            </a:r>
          </a:p>
        </p:txBody>
      </p:sp>
    </p:spTree>
    <p:extLst>
      <p:ext uri="{BB962C8B-B14F-4D97-AF65-F5344CB8AC3E}">
        <p14:creationId xmlns:p14="http://schemas.microsoft.com/office/powerpoint/2010/main" val="4079848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6D66-7A94-DB43-ACA1-BA4E20C2196F}"/>
              </a:ext>
            </a:extLst>
          </p:cNvPr>
          <p:cNvSpPr>
            <a:spLocks noGrp="1"/>
          </p:cNvSpPr>
          <p:nvPr>
            <p:ph type="title"/>
          </p:nvPr>
        </p:nvSpPr>
        <p:spPr/>
        <p:txBody>
          <a:bodyPr/>
          <a:lstStyle/>
          <a:p>
            <a:r>
              <a:rPr lang="en-US"/>
              <a:t>Declaring a State Variable</a:t>
            </a:r>
            <a:endParaRPr lang="en-VN" dirty="0"/>
          </a:p>
        </p:txBody>
      </p:sp>
      <p:sp>
        <p:nvSpPr>
          <p:cNvPr id="3" name="Slide Number Placeholder 2">
            <a:extLst>
              <a:ext uri="{FF2B5EF4-FFF2-40B4-BE49-F238E27FC236}">
                <a16:creationId xmlns:a16="http://schemas.microsoft.com/office/drawing/2014/main" id="{144F8496-DBD5-FD4D-BE2E-6FE848E9792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34</a:t>
            </a:fld>
            <a:endParaRPr lang="ja-JP" altLang="en-US"/>
          </a:p>
        </p:txBody>
      </p:sp>
      <p:sp>
        <p:nvSpPr>
          <p:cNvPr id="4" name="Rectangle 3">
            <a:extLst>
              <a:ext uri="{FF2B5EF4-FFF2-40B4-BE49-F238E27FC236}">
                <a16:creationId xmlns:a16="http://schemas.microsoft.com/office/drawing/2014/main" id="{C2F032B8-FE1C-A44C-9293-392074B8DE7F}"/>
              </a:ext>
            </a:extLst>
          </p:cNvPr>
          <p:cNvSpPr/>
          <p:nvPr/>
        </p:nvSpPr>
        <p:spPr>
          <a:xfrm>
            <a:off x="641242" y="1408278"/>
            <a:ext cx="10909515"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a class, we initialize the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state to </a:t>
            </a:r>
            <a:r>
              <a:rPr lang="en-US" sz="2000" dirty="0">
                <a:highlight>
                  <a:srgbClr val="FFFF00"/>
                </a:highlight>
                <a:latin typeface="Arial" panose="020B0604020202020204" pitchFamily="34" charset="0"/>
                <a:cs typeface="Arial" panose="020B0604020202020204" pitchFamily="34" charset="0"/>
              </a:rPr>
              <a:t>0</a:t>
            </a:r>
            <a:r>
              <a:rPr lang="en-US" sz="2000" dirty="0">
                <a:latin typeface="Arial" panose="020B0604020202020204" pitchFamily="34" charset="0"/>
                <a:cs typeface="Arial" panose="020B0604020202020204" pitchFamily="34" charset="0"/>
              </a:rPr>
              <a:t> by setting </a:t>
            </a:r>
            <a:r>
              <a:rPr lang="en-US" sz="2000" dirty="0" err="1">
                <a:highlight>
                  <a:srgbClr val="FFFF00"/>
                </a:highlight>
                <a:latin typeface="Arial" panose="020B0604020202020204" pitchFamily="34" charset="0"/>
                <a:cs typeface="Arial" panose="020B0604020202020204" pitchFamily="34" charset="0"/>
              </a:rPr>
              <a:t>this.state</a:t>
            </a:r>
            <a:r>
              <a:rPr lang="en-US" sz="2000" dirty="0">
                <a:latin typeface="Arial" panose="020B0604020202020204" pitchFamily="34" charset="0"/>
                <a:cs typeface="Arial" panose="020B0604020202020204" pitchFamily="34" charset="0"/>
              </a:rPr>
              <a:t> to </a:t>
            </a:r>
            <a:r>
              <a:rPr lang="en-US" sz="2000" dirty="0">
                <a:highlight>
                  <a:srgbClr val="FFFF00"/>
                </a:highlight>
                <a:latin typeface="Arial" panose="020B0604020202020204" pitchFamily="34" charset="0"/>
                <a:cs typeface="Arial" panose="020B0604020202020204" pitchFamily="34" charset="0"/>
              </a:rPr>
              <a:t>{ count: 0 }</a:t>
            </a:r>
            <a:r>
              <a:rPr lang="en-US" sz="2000" dirty="0">
                <a:latin typeface="Arial" panose="020B0604020202020204" pitchFamily="34" charset="0"/>
                <a:cs typeface="Arial" panose="020B0604020202020204" pitchFamily="34" charset="0"/>
              </a:rPr>
              <a:t> in the constructor:</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95C727D-1566-1340-8E25-35911B6C5380}"/>
              </a:ext>
            </a:extLst>
          </p:cNvPr>
          <p:cNvSpPr/>
          <p:nvPr/>
        </p:nvSpPr>
        <p:spPr>
          <a:xfrm>
            <a:off x="1064217" y="1841070"/>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a:t>
            </a:r>
          </a:p>
          <a:p>
            <a:r>
              <a:rPr lang="en-US" sz="1800" dirty="0">
                <a:solidFill>
                  <a:srgbClr val="5C6773"/>
                </a:solidFill>
                <a:latin typeface="var(--font-monospace)"/>
              </a:rPr>
              <a:t>      count: </a:t>
            </a:r>
            <a:r>
              <a:rPr lang="en-US" sz="1800" dirty="0">
                <a:solidFill>
                  <a:srgbClr val="F08C36"/>
                </a:solidFill>
                <a:latin typeface="var(--font-monospace)"/>
              </a:rPr>
              <a:t>0</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p:txBody>
      </p:sp>
      <p:sp>
        <p:nvSpPr>
          <p:cNvPr id="6" name="Rectangle 5">
            <a:extLst>
              <a:ext uri="{FF2B5EF4-FFF2-40B4-BE49-F238E27FC236}">
                <a16:creationId xmlns:a16="http://schemas.microsoft.com/office/drawing/2014/main" id="{F9CA3C04-C5CE-9942-930E-9E79526907C5}"/>
              </a:ext>
            </a:extLst>
          </p:cNvPr>
          <p:cNvSpPr/>
          <p:nvPr/>
        </p:nvSpPr>
        <p:spPr>
          <a:xfrm>
            <a:off x="641242" y="3905077"/>
            <a:ext cx="10595029"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a function component, we have no </a:t>
            </a:r>
            <a:r>
              <a:rPr lang="en-US" sz="2000" dirty="0">
                <a:highlight>
                  <a:srgbClr val="FFFF00"/>
                </a:highlight>
                <a:latin typeface="Arial" panose="020B0604020202020204" pitchFamily="34" charset="0"/>
                <a:cs typeface="Arial" panose="020B0604020202020204" pitchFamily="34" charset="0"/>
              </a:rPr>
              <a:t>this</a:t>
            </a:r>
            <a:r>
              <a:rPr lang="en-US" sz="2000" dirty="0">
                <a:latin typeface="Arial" panose="020B0604020202020204" pitchFamily="34" charset="0"/>
                <a:cs typeface="Arial" panose="020B0604020202020204" pitchFamily="34" charset="0"/>
              </a:rPr>
              <a:t>, so we can’t assign or read </a:t>
            </a:r>
            <a:r>
              <a:rPr lang="en-US" sz="2000" dirty="0" err="1">
                <a:highlight>
                  <a:srgbClr val="FFFF00"/>
                </a:highlight>
                <a:latin typeface="Arial" panose="020B0604020202020204" pitchFamily="34" charset="0"/>
                <a:cs typeface="Arial" panose="020B0604020202020204" pitchFamily="34" charset="0"/>
              </a:rPr>
              <a:t>this.state</a:t>
            </a:r>
            <a:r>
              <a:rPr lang="en-US" sz="2000" dirty="0">
                <a:latin typeface="Arial" panose="020B0604020202020204" pitchFamily="34" charset="0"/>
                <a:cs typeface="Arial" panose="020B0604020202020204" pitchFamily="34" charset="0"/>
              </a:rPr>
              <a:t>. Instead, we call the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Hook directly inside our component:</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A8A7367-CBF8-B145-A7EE-72302241650E}"/>
              </a:ext>
            </a:extLst>
          </p:cNvPr>
          <p:cNvSpPr/>
          <p:nvPr/>
        </p:nvSpPr>
        <p:spPr>
          <a:xfrm>
            <a:off x="1064217" y="4745992"/>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Declare a new state variable, which we'll call "count"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p:txBody>
      </p:sp>
    </p:spTree>
    <p:extLst>
      <p:ext uri="{BB962C8B-B14F-4D97-AF65-F5344CB8AC3E}">
        <p14:creationId xmlns:p14="http://schemas.microsoft.com/office/powerpoint/2010/main" val="2931274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4BDDC2-4635-7545-8F43-197D0AF93DE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35</a:t>
            </a:fld>
            <a:endParaRPr lang="ja-JP" altLang="en-US"/>
          </a:p>
        </p:txBody>
      </p:sp>
      <p:sp>
        <p:nvSpPr>
          <p:cNvPr id="4" name="Rectangle 3">
            <a:extLst>
              <a:ext uri="{FF2B5EF4-FFF2-40B4-BE49-F238E27FC236}">
                <a16:creationId xmlns:a16="http://schemas.microsoft.com/office/drawing/2014/main" id="{0F6DC394-8DEB-8B48-80A1-47B2CDB1C875}"/>
              </a:ext>
            </a:extLst>
          </p:cNvPr>
          <p:cNvSpPr/>
          <p:nvPr/>
        </p:nvSpPr>
        <p:spPr>
          <a:xfrm>
            <a:off x="847241" y="1566952"/>
            <a:ext cx="10497518" cy="3724096"/>
          </a:xfrm>
          <a:prstGeom prst="rect">
            <a:avLst/>
          </a:prstGeom>
        </p:spPr>
        <p:txBody>
          <a:bodyPr wrap="square">
            <a:spAutoFit/>
          </a:bodyPr>
          <a:lstStyle/>
          <a:p>
            <a:pPr>
              <a:spcBef>
                <a:spcPts val="600"/>
              </a:spcBef>
              <a:spcAft>
                <a:spcPts val="600"/>
              </a:spcAft>
            </a:pPr>
            <a:r>
              <a:rPr lang="en-US" sz="1800" b="1" dirty="0">
                <a:latin typeface="-apple-system"/>
              </a:rPr>
              <a:t>What does calling </a:t>
            </a:r>
            <a:r>
              <a:rPr lang="en-US" sz="1800" b="1" dirty="0" err="1">
                <a:latin typeface="-apple-system"/>
              </a:rPr>
              <a:t>useState</a:t>
            </a:r>
            <a:r>
              <a:rPr lang="en-US" sz="1800" b="1" dirty="0">
                <a:latin typeface="-apple-system"/>
              </a:rPr>
              <a:t> do?</a:t>
            </a:r>
            <a:r>
              <a:rPr lang="en-US" sz="1800" dirty="0">
                <a:latin typeface="-apple-system"/>
              </a:rPr>
              <a:t> It declares a “state variable”. Our variable is called </a:t>
            </a:r>
            <a:r>
              <a:rPr lang="en-US" sz="1800" dirty="0">
                <a:highlight>
                  <a:srgbClr val="FFFF00"/>
                </a:highlight>
                <a:latin typeface="-apple-system"/>
              </a:rPr>
              <a:t>count</a:t>
            </a:r>
            <a:r>
              <a:rPr lang="en-US" sz="1800" dirty="0">
                <a:latin typeface="-apple-system"/>
              </a:rPr>
              <a:t> but we could call it anything else, like </a:t>
            </a:r>
            <a:r>
              <a:rPr lang="en-US" sz="1800" dirty="0">
                <a:highlight>
                  <a:srgbClr val="FFFF00"/>
                </a:highlight>
                <a:latin typeface="-apple-system"/>
              </a:rPr>
              <a:t>banana</a:t>
            </a:r>
            <a:r>
              <a:rPr lang="en-US" sz="1800" dirty="0">
                <a:latin typeface="-apple-system"/>
              </a:rPr>
              <a:t>. This is a way to “preserve” some values between the function calls — </a:t>
            </a:r>
            <a:r>
              <a:rPr lang="en-US" sz="1800" dirty="0" err="1">
                <a:highlight>
                  <a:srgbClr val="FFFF00"/>
                </a:highlight>
                <a:latin typeface="-apple-system"/>
              </a:rPr>
              <a:t>useState</a:t>
            </a:r>
            <a:r>
              <a:rPr lang="en-US" sz="1800" dirty="0">
                <a:latin typeface="-apple-system"/>
              </a:rPr>
              <a:t> is a new way to use the exact same capabilities that </a:t>
            </a:r>
            <a:r>
              <a:rPr lang="en-US" sz="1800" dirty="0" err="1">
                <a:highlight>
                  <a:srgbClr val="FFFF00"/>
                </a:highlight>
                <a:latin typeface="-apple-system"/>
              </a:rPr>
              <a:t>this.state</a:t>
            </a:r>
            <a:r>
              <a:rPr lang="en-US" sz="1800" dirty="0">
                <a:latin typeface="-apple-system"/>
              </a:rPr>
              <a:t> provides in a class. Normally, variables “disappear” when the function exits but state variables are preserved by React.</a:t>
            </a:r>
          </a:p>
          <a:p>
            <a:pPr>
              <a:spcBef>
                <a:spcPts val="600"/>
              </a:spcBef>
              <a:spcAft>
                <a:spcPts val="600"/>
              </a:spcAft>
            </a:pPr>
            <a:r>
              <a:rPr lang="en-US" sz="1800" b="1" dirty="0">
                <a:latin typeface="-apple-system"/>
              </a:rPr>
              <a:t>What do we pass to </a:t>
            </a:r>
            <a:r>
              <a:rPr lang="en-US" sz="1800" b="1" dirty="0" err="1">
                <a:latin typeface="-apple-system"/>
              </a:rPr>
              <a:t>useState</a:t>
            </a:r>
            <a:r>
              <a:rPr lang="en-US" sz="1800" b="1" dirty="0">
                <a:latin typeface="-apple-system"/>
              </a:rPr>
              <a:t> as an argument?</a:t>
            </a:r>
            <a:r>
              <a:rPr lang="en-US" sz="1800" dirty="0">
                <a:latin typeface="-apple-system"/>
              </a:rPr>
              <a:t> The only argument to the </a:t>
            </a:r>
            <a:r>
              <a:rPr lang="en-US" sz="1800" dirty="0" err="1">
                <a:latin typeface="-apple-system"/>
              </a:rPr>
              <a:t>useState</a:t>
            </a:r>
            <a:r>
              <a:rPr lang="en-US" sz="1800" dirty="0">
                <a:latin typeface="-apple-system"/>
              </a:rPr>
              <a:t>() Hook is the initial state. Unlike with classes, the state doesn’t have to be an object. We can keep a number or a string if that’s all we need. In our example, we just want a number for how many times the user clicked, so pass </a:t>
            </a:r>
            <a:r>
              <a:rPr lang="en-US" sz="1800" dirty="0">
                <a:highlight>
                  <a:srgbClr val="FFFF00"/>
                </a:highlight>
                <a:latin typeface="-apple-system"/>
              </a:rPr>
              <a:t>0</a:t>
            </a:r>
            <a:r>
              <a:rPr lang="en-US" sz="1800" dirty="0">
                <a:latin typeface="-apple-system"/>
              </a:rPr>
              <a:t> as initial state for our variable. (If we wanted to store two different values in state, we would call </a:t>
            </a:r>
            <a:r>
              <a:rPr lang="en-US" sz="1800" dirty="0" err="1">
                <a:highlight>
                  <a:srgbClr val="FFFF00"/>
                </a:highlight>
                <a:latin typeface="-apple-system"/>
              </a:rPr>
              <a:t>useState</a:t>
            </a:r>
            <a:r>
              <a:rPr lang="en-US" sz="1800" dirty="0">
                <a:highlight>
                  <a:srgbClr val="FFFF00"/>
                </a:highlight>
                <a:latin typeface="-apple-system"/>
              </a:rPr>
              <a:t>()</a:t>
            </a:r>
            <a:r>
              <a:rPr lang="en-US" sz="1800" dirty="0">
                <a:latin typeface="-apple-system"/>
              </a:rPr>
              <a:t> twice.)</a:t>
            </a:r>
          </a:p>
          <a:p>
            <a:pPr>
              <a:spcBef>
                <a:spcPts val="600"/>
              </a:spcBef>
              <a:spcAft>
                <a:spcPts val="600"/>
              </a:spcAft>
            </a:pPr>
            <a:r>
              <a:rPr lang="en-US" sz="1800" b="1" dirty="0">
                <a:latin typeface="-apple-system"/>
              </a:rPr>
              <a:t>What does </a:t>
            </a:r>
            <a:r>
              <a:rPr lang="en-US" sz="1800" b="1" dirty="0" err="1">
                <a:latin typeface="-apple-system"/>
              </a:rPr>
              <a:t>useState</a:t>
            </a:r>
            <a:r>
              <a:rPr lang="en-US" sz="1800" b="1" dirty="0">
                <a:latin typeface="-apple-system"/>
              </a:rPr>
              <a:t> return?</a:t>
            </a:r>
            <a:r>
              <a:rPr lang="en-US" sz="1800" dirty="0">
                <a:latin typeface="-apple-system"/>
              </a:rPr>
              <a:t> It returns a pair of values: the current state and a function that updates it. This is why we write </a:t>
            </a:r>
            <a:r>
              <a:rPr lang="en-US" sz="1800" dirty="0">
                <a:highlight>
                  <a:srgbClr val="FFFF00"/>
                </a:highlight>
                <a:latin typeface="-apple-system"/>
              </a:rPr>
              <a:t>const [count, </a:t>
            </a:r>
            <a:r>
              <a:rPr lang="en-US" sz="1800" dirty="0" err="1">
                <a:highlight>
                  <a:srgbClr val="FFFF00"/>
                </a:highlight>
                <a:latin typeface="-apple-system"/>
              </a:rPr>
              <a:t>setCount</a:t>
            </a:r>
            <a:r>
              <a:rPr lang="en-US" sz="1800" dirty="0">
                <a:highlight>
                  <a:srgbClr val="FFFF00"/>
                </a:highlight>
                <a:latin typeface="-apple-system"/>
              </a:rPr>
              <a:t>] = </a:t>
            </a:r>
            <a:r>
              <a:rPr lang="en-US" sz="1800" dirty="0" err="1">
                <a:highlight>
                  <a:srgbClr val="FFFF00"/>
                </a:highlight>
                <a:latin typeface="-apple-system"/>
              </a:rPr>
              <a:t>useState</a:t>
            </a:r>
            <a:r>
              <a:rPr lang="en-US" sz="1800" dirty="0">
                <a:highlight>
                  <a:srgbClr val="FFFF00"/>
                </a:highlight>
                <a:latin typeface="-apple-system"/>
              </a:rPr>
              <a:t>()</a:t>
            </a:r>
            <a:r>
              <a:rPr lang="en-US" sz="1800" dirty="0">
                <a:latin typeface="-apple-system"/>
              </a:rPr>
              <a:t>. This is similar to </a:t>
            </a:r>
            <a:r>
              <a:rPr lang="en-US" sz="1800" dirty="0" err="1">
                <a:highlight>
                  <a:srgbClr val="FFFF00"/>
                </a:highlight>
                <a:latin typeface="-apple-system"/>
              </a:rPr>
              <a:t>this.state.count</a:t>
            </a:r>
            <a:r>
              <a:rPr lang="en-US" sz="1800" dirty="0">
                <a:latin typeface="-apple-system"/>
              </a:rPr>
              <a:t> and </a:t>
            </a:r>
            <a:r>
              <a:rPr lang="en-US" sz="1800" dirty="0" err="1">
                <a:highlight>
                  <a:srgbClr val="FFFF00"/>
                </a:highlight>
                <a:latin typeface="-apple-system"/>
              </a:rPr>
              <a:t>this.setState</a:t>
            </a:r>
            <a:r>
              <a:rPr lang="en-US" sz="1800" dirty="0">
                <a:latin typeface="-apple-system"/>
              </a:rPr>
              <a:t> in a class, except you get them in a pair. If you’re not familiar with the syntax we used, we’ll come back to it </a:t>
            </a:r>
            <a:r>
              <a:rPr lang="en-US" sz="1800" dirty="0">
                <a:solidFill>
                  <a:srgbClr val="1A1A1A"/>
                </a:solidFill>
                <a:latin typeface="-apple-system"/>
                <a:hlinkClick r:id="rId2"/>
              </a:rPr>
              <a:t>at the bottom of this page</a:t>
            </a:r>
            <a:r>
              <a:rPr lang="en-US" sz="1800" dirty="0">
                <a:latin typeface="-apple-system"/>
              </a:rPr>
              <a:t>.</a:t>
            </a:r>
          </a:p>
        </p:txBody>
      </p:sp>
    </p:spTree>
    <p:extLst>
      <p:ext uri="{BB962C8B-B14F-4D97-AF65-F5344CB8AC3E}">
        <p14:creationId xmlns:p14="http://schemas.microsoft.com/office/powerpoint/2010/main" val="2266899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368C7-E27D-DA4F-BDDC-D8C3600CCEB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36</a:t>
            </a:fld>
            <a:endParaRPr lang="ja-JP" altLang="en-US"/>
          </a:p>
        </p:txBody>
      </p:sp>
      <p:sp>
        <p:nvSpPr>
          <p:cNvPr id="3" name="Rectangle 2">
            <a:extLst>
              <a:ext uri="{FF2B5EF4-FFF2-40B4-BE49-F238E27FC236}">
                <a16:creationId xmlns:a16="http://schemas.microsoft.com/office/drawing/2014/main" id="{6BD58855-FB56-564F-AB44-0B97BFA6C6CC}"/>
              </a:ext>
            </a:extLst>
          </p:cNvPr>
          <p:cNvSpPr/>
          <p:nvPr/>
        </p:nvSpPr>
        <p:spPr>
          <a:xfrm>
            <a:off x="785246" y="1206724"/>
            <a:ext cx="10311539"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that we know what the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Hook does, our example should make more sense:</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01A0D92-8020-0D4A-9E43-58B68DAEC6B5}"/>
              </a:ext>
            </a:extLst>
          </p:cNvPr>
          <p:cNvSpPr/>
          <p:nvPr/>
        </p:nvSpPr>
        <p:spPr>
          <a:xfrm>
            <a:off x="1250197" y="1951672"/>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Declare a new state variable, which we'll call "count"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483ED858-59C6-3845-A260-8779F1B273A1}"/>
              </a:ext>
            </a:extLst>
          </p:cNvPr>
          <p:cNvSpPr/>
          <p:nvPr/>
        </p:nvSpPr>
        <p:spPr>
          <a:xfrm>
            <a:off x="785245" y="3773838"/>
            <a:ext cx="10451025"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declare a state variable called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and set it to </a:t>
            </a:r>
            <a:r>
              <a:rPr lang="en-US" sz="2000" dirty="0">
                <a:highlight>
                  <a:srgbClr val="FFFF00"/>
                </a:highlight>
                <a:latin typeface="Arial" panose="020B0604020202020204" pitchFamily="34" charset="0"/>
                <a:cs typeface="Arial" panose="020B0604020202020204" pitchFamily="34" charset="0"/>
              </a:rPr>
              <a:t>0</a:t>
            </a:r>
            <a:r>
              <a:rPr lang="en-US" sz="2000" dirty="0">
                <a:latin typeface="Arial" panose="020B0604020202020204" pitchFamily="34" charset="0"/>
                <a:cs typeface="Arial" panose="020B0604020202020204" pitchFamily="34" charset="0"/>
              </a:rPr>
              <a:t>. React will remember its current value between re-renders, and provide the most recent one to our function. If we want to update the current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we can call </a:t>
            </a:r>
            <a:r>
              <a:rPr lang="en-US" sz="2000" dirty="0" err="1">
                <a:highlight>
                  <a:srgbClr val="FFFF00"/>
                </a:highlight>
                <a:latin typeface="Arial" panose="020B0604020202020204" pitchFamily="34" charset="0"/>
                <a:cs typeface="Arial" panose="020B0604020202020204" pitchFamily="34" charset="0"/>
              </a:rPr>
              <a:t>setCount</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7345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700D7C-ECDE-6C48-AD09-D28D1982C3F5}"/>
              </a:ext>
            </a:extLst>
          </p:cNvPr>
          <p:cNvSpPr>
            <a:spLocks noGrp="1"/>
          </p:cNvSpPr>
          <p:nvPr>
            <p:ph type="title"/>
          </p:nvPr>
        </p:nvSpPr>
        <p:spPr/>
        <p:txBody>
          <a:bodyPr/>
          <a:lstStyle/>
          <a:p>
            <a:r>
              <a:rPr lang="en-US" dirty="0"/>
              <a:t>Reading State</a:t>
            </a:r>
            <a:endParaRPr lang="en-VN" dirty="0"/>
          </a:p>
        </p:txBody>
      </p:sp>
      <p:sp>
        <p:nvSpPr>
          <p:cNvPr id="2" name="Slide Number Placeholder 1">
            <a:extLst>
              <a:ext uri="{FF2B5EF4-FFF2-40B4-BE49-F238E27FC236}">
                <a16:creationId xmlns:a16="http://schemas.microsoft.com/office/drawing/2014/main" id="{96C08E96-0713-E249-97E1-DAF45CCF71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37</a:t>
            </a:fld>
            <a:endParaRPr lang="ja-JP" altLang="en-US"/>
          </a:p>
        </p:txBody>
      </p:sp>
      <p:sp>
        <p:nvSpPr>
          <p:cNvPr id="4" name="Rectangle 3">
            <a:extLst>
              <a:ext uri="{FF2B5EF4-FFF2-40B4-BE49-F238E27FC236}">
                <a16:creationId xmlns:a16="http://schemas.microsoft.com/office/drawing/2014/main" id="{03C76484-E1B9-2242-8FE7-22AFE139B3D1}"/>
              </a:ext>
            </a:extLst>
          </p:cNvPr>
          <p:cNvSpPr/>
          <p:nvPr/>
        </p:nvSpPr>
        <p:spPr>
          <a:xfrm>
            <a:off x="838200" y="1701321"/>
            <a:ext cx="6021200"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When we want to display the current count in a class, we read </a:t>
            </a:r>
            <a:r>
              <a:rPr lang="en-US" sz="2000" dirty="0" err="1">
                <a:highlight>
                  <a:srgbClr val="FFFF00"/>
                </a:highlight>
                <a:latin typeface="Arial" panose="020B0604020202020204" pitchFamily="34" charset="0"/>
                <a:cs typeface="Arial" panose="020B0604020202020204" pitchFamily="34" charset="0"/>
              </a:rPr>
              <a:t>this.state.count</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E0E33C4-CFDF-7B4F-8E4A-C1BE30FDDFB2}"/>
              </a:ext>
            </a:extLst>
          </p:cNvPr>
          <p:cNvSpPr/>
          <p:nvPr/>
        </p:nvSpPr>
        <p:spPr>
          <a:xfrm>
            <a:off x="1228058" y="2236725"/>
            <a:ext cx="4373313" cy="369332"/>
          </a:xfrm>
          <a:prstGeom prst="rect">
            <a:avLst/>
          </a:prstGeom>
          <a:solidFill>
            <a:schemeClr val="bg1">
              <a:lumMod val="95000"/>
            </a:schemeClr>
          </a:solidFill>
        </p:spPr>
        <p:txBody>
          <a:bodyPr wrap="none">
            <a:spAutoFit/>
          </a:bodyPr>
          <a:lstStyle/>
          <a:p>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 times&lt;/p&gt;</a:t>
            </a:r>
          </a:p>
        </p:txBody>
      </p:sp>
      <p:sp>
        <p:nvSpPr>
          <p:cNvPr id="6" name="Rectangle 5">
            <a:extLst>
              <a:ext uri="{FF2B5EF4-FFF2-40B4-BE49-F238E27FC236}">
                <a16:creationId xmlns:a16="http://schemas.microsoft.com/office/drawing/2014/main" id="{924AC6FB-5A5D-2944-BB54-DFA50507EA11}"/>
              </a:ext>
            </a:extLst>
          </p:cNvPr>
          <p:cNvSpPr/>
          <p:nvPr/>
        </p:nvSpPr>
        <p:spPr>
          <a:xfrm>
            <a:off x="838200" y="2842767"/>
            <a:ext cx="4668266"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a function, we can </a:t>
            </a:r>
            <a:r>
              <a:rPr lang="en-US" sz="2000">
                <a:latin typeface="Arial" panose="020B0604020202020204" pitchFamily="34" charset="0"/>
                <a:cs typeface="Arial" panose="020B0604020202020204" pitchFamily="34" charset="0"/>
              </a:rPr>
              <a:t>use count</a:t>
            </a:r>
            <a:r>
              <a:rPr lang="en-US" sz="2000" dirty="0">
                <a:latin typeface="Arial" panose="020B0604020202020204" pitchFamily="34" charset="0"/>
                <a:cs typeface="Arial" panose="020B0604020202020204" pitchFamily="34" charset="0"/>
              </a:rPr>
              <a:t> directly:</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7EBB4A9-BA1A-9D4B-ABAA-A588635A71F4}"/>
              </a:ext>
            </a:extLst>
          </p:cNvPr>
          <p:cNvSpPr/>
          <p:nvPr/>
        </p:nvSpPr>
        <p:spPr>
          <a:xfrm>
            <a:off x="1228058" y="3479514"/>
            <a:ext cx="2850460" cy="307777"/>
          </a:xfrm>
          <a:prstGeom prst="rect">
            <a:avLst/>
          </a:prstGeom>
          <a:solidFill>
            <a:schemeClr val="bg1">
              <a:lumMod val="95000"/>
            </a:schemeClr>
          </a:solidFill>
        </p:spPr>
        <p:txBody>
          <a:bodyPr wrap="none">
            <a:spAutoFit/>
          </a:bodyPr>
          <a:lstStyle/>
          <a:p>
            <a:r>
              <a:rPr lang="en-US" dirty="0">
                <a:solidFill>
                  <a:srgbClr val="88C6BE"/>
                </a:solidFill>
              </a:rPr>
              <a:t>&lt;</a:t>
            </a:r>
            <a:r>
              <a:rPr lang="en-US" dirty="0">
                <a:solidFill>
                  <a:srgbClr val="FC929E"/>
                </a:solidFill>
              </a:rPr>
              <a:t>p</a:t>
            </a:r>
            <a:r>
              <a:rPr lang="en-US" dirty="0">
                <a:solidFill>
                  <a:srgbClr val="88C6BE"/>
                </a:solidFill>
              </a:rPr>
              <a:t>&gt;</a:t>
            </a:r>
            <a:r>
              <a:rPr lang="en-US" dirty="0"/>
              <a:t>You clicked </a:t>
            </a:r>
            <a:r>
              <a:rPr lang="en-US" dirty="0">
                <a:solidFill>
                  <a:srgbClr val="88C6BE"/>
                </a:solidFill>
              </a:rPr>
              <a:t>{</a:t>
            </a:r>
            <a:r>
              <a:rPr lang="en-US" dirty="0"/>
              <a:t>count</a:t>
            </a:r>
            <a:r>
              <a:rPr lang="en-US" dirty="0">
                <a:solidFill>
                  <a:srgbClr val="88C6BE"/>
                </a:solidFill>
              </a:rPr>
              <a:t>}</a:t>
            </a:r>
            <a:r>
              <a:rPr lang="en-US" dirty="0"/>
              <a:t> times</a:t>
            </a:r>
            <a:r>
              <a:rPr lang="en-US" dirty="0">
                <a:solidFill>
                  <a:srgbClr val="88C6BE"/>
                </a:solidFill>
              </a:rPr>
              <a:t>&lt;/</a:t>
            </a:r>
            <a:r>
              <a:rPr lang="en-US" dirty="0">
                <a:solidFill>
                  <a:srgbClr val="FC929E"/>
                </a:solidFill>
              </a:rPr>
              <a:t>p</a:t>
            </a:r>
            <a:r>
              <a:rPr lang="en-US" dirty="0">
                <a:solidFill>
                  <a:srgbClr val="88C6BE"/>
                </a:solidFill>
              </a:rPr>
              <a:t>&gt;</a:t>
            </a:r>
            <a:endParaRPr lang="en-VN" dirty="0"/>
          </a:p>
        </p:txBody>
      </p:sp>
    </p:spTree>
    <p:extLst>
      <p:ext uri="{BB962C8B-B14F-4D97-AF65-F5344CB8AC3E}">
        <p14:creationId xmlns:p14="http://schemas.microsoft.com/office/powerpoint/2010/main" val="546800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2B12-DB07-0047-A2DA-0EAD2ECE16A4}"/>
              </a:ext>
            </a:extLst>
          </p:cNvPr>
          <p:cNvSpPr>
            <a:spLocks noGrp="1"/>
          </p:cNvSpPr>
          <p:nvPr>
            <p:ph type="title"/>
          </p:nvPr>
        </p:nvSpPr>
        <p:spPr/>
        <p:txBody>
          <a:bodyPr/>
          <a:lstStyle/>
          <a:p>
            <a:r>
              <a:rPr lang="en-US" dirty="0"/>
              <a:t>Updating State</a:t>
            </a:r>
            <a:endParaRPr lang="en-VN" dirty="0"/>
          </a:p>
        </p:txBody>
      </p:sp>
      <p:sp>
        <p:nvSpPr>
          <p:cNvPr id="3" name="Slide Number Placeholder 2">
            <a:extLst>
              <a:ext uri="{FF2B5EF4-FFF2-40B4-BE49-F238E27FC236}">
                <a16:creationId xmlns:a16="http://schemas.microsoft.com/office/drawing/2014/main" id="{13BD0C13-6021-194B-8DC3-AD56191C51E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38</a:t>
            </a:fld>
            <a:endParaRPr lang="ja-JP" altLang="en-US"/>
          </a:p>
        </p:txBody>
      </p:sp>
      <p:sp>
        <p:nvSpPr>
          <p:cNvPr id="4" name="Rectangle 3">
            <a:extLst>
              <a:ext uri="{FF2B5EF4-FFF2-40B4-BE49-F238E27FC236}">
                <a16:creationId xmlns:a16="http://schemas.microsoft.com/office/drawing/2014/main" id="{03354A3A-907D-2443-BFDB-5C963CACEF3F}"/>
              </a:ext>
            </a:extLst>
          </p:cNvPr>
          <p:cNvSpPr/>
          <p:nvPr/>
        </p:nvSpPr>
        <p:spPr>
          <a:xfrm>
            <a:off x="946833" y="1701321"/>
            <a:ext cx="5149167"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a class, we need to call </a:t>
            </a:r>
            <a:r>
              <a:rPr lang="en-US" sz="2000" dirty="0" err="1">
                <a:highlight>
                  <a:srgbClr val="FFFF00"/>
                </a:highlight>
                <a:latin typeface="Arial" panose="020B0604020202020204" pitchFamily="34" charset="0"/>
                <a:cs typeface="Arial" panose="020B0604020202020204" pitchFamily="34" charset="0"/>
              </a:rPr>
              <a:t>this.setState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to update the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state:</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72CB260-C870-5045-84D8-7349F0851849}"/>
              </a:ext>
            </a:extLst>
          </p:cNvPr>
          <p:cNvSpPr/>
          <p:nvPr/>
        </p:nvSpPr>
        <p:spPr>
          <a:xfrm>
            <a:off x="1296691" y="2297710"/>
            <a:ext cx="7725191" cy="92333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 count: </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 + </a:t>
            </a:r>
            <a:r>
              <a:rPr lang="en-US" sz="1800" dirty="0">
                <a:solidFill>
                  <a:srgbClr val="F08C36"/>
                </a:solidFill>
                <a:latin typeface="var(--font-monospace)"/>
              </a:rPr>
              <a:t>1</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p:txBody>
      </p:sp>
      <p:sp>
        <p:nvSpPr>
          <p:cNvPr id="6" name="Rectangle 5">
            <a:extLst>
              <a:ext uri="{FF2B5EF4-FFF2-40B4-BE49-F238E27FC236}">
                <a16:creationId xmlns:a16="http://schemas.microsoft.com/office/drawing/2014/main" id="{6E9C1988-70DF-5F46-B0DA-0BE8AF63549F}"/>
              </a:ext>
            </a:extLst>
          </p:cNvPr>
          <p:cNvSpPr/>
          <p:nvPr/>
        </p:nvSpPr>
        <p:spPr>
          <a:xfrm>
            <a:off x="946833" y="3588417"/>
            <a:ext cx="10072462"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a function, we already have </a:t>
            </a:r>
            <a:r>
              <a:rPr lang="en-US" sz="2000" dirty="0" err="1">
                <a:highlight>
                  <a:srgbClr val="FFFF00"/>
                </a:highlight>
                <a:latin typeface="Arial" panose="020B0604020202020204" pitchFamily="34" charset="0"/>
                <a:cs typeface="Arial" panose="020B0604020202020204" pitchFamily="34" charset="0"/>
              </a:rPr>
              <a:t>setCount</a:t>
            </a:r>
            <a:r>
              <a:rPr lang="en-US" sz="2000" dirty="0">
                <a:latin typeface="Arial" panose="020B0604020202020204" pitchFamily="34" charset="0"/>
                <a:cs typeface="Arial" panose="020B0604020202020204" pitchFamily="34" charset="0"/>
              </a:rPr>
              <a:t> and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as variables so we don’t need </a:t>
            </a:r>
            <a:r>
              <a:rPr lang="en-US" sz="2000" dirty="0">
                <a:highlight>
                  <a:srgbClr val="FFFF00"/>
                </a:highlight>
                <a:latin typeface="Arial" panose="020B0604020202020204" pitchFamily="34" charset="0"/>
                <a:cs typeface="Arial" panose="020B0604020202020204" pitchFamily="34" charset="0"/>
              </a:rPr>
              <a:t>this</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2B693EE-D47E-6246-897F-8EBDD36A20B4}"/>
              </a:ext>
            </a:extLst>
          </p:cNvPr>
          <p:cNvSpPr/>
          <p:nvPr/>
        </p:nvSpPr>
        <p:spPr>
          <a:xfrm>
            <a:off x="1420679" y="4006615"/>
            <a:ext cx="6096000" cy="923330"/>
          </a:xfrm>
          <a:prstGeom prst="rect">
            <a:avLst/>
          </a:prstGeom>
          <a:solidFill>
            <a:schemeClr val="bg1">
              <a:lumMod val="95000"/>
            </a:schemeClr>
          </a:solidFill>
        </p:spPr>
        <p:txBody>
          <a:bodyPr>
            <a:spAutoFit/>
          </a:bodyPr>
          <a:lstStyle/>
          <a:p>
            <a:r>
              <a:rPr lang="en-US" sz="1800" dirty="0">
                <a:solidFill>
                  <a:srgbClr val="5C6773"/>
                </a:solidFill>
                <a:latin typeface="var(--font-monospace)"/>
              </a:rPr>
              <a:t>&lt;button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5C6773"/>
                </a:solidFill>
                <a:latin typeface="var(--font-monospace)"/>
              </a:rPr>
              <a:t>setCount</a:t>
            </a:r>
            <a:r>
              <a:rPr lang="en-US" sz="1800" dirty="0">
                <a:solidFill>
                  <a:srgbClr val="5C6773"/>
                </a:solidFill>
                <a:latin typeface="var(--font-monospace)"/>
              </a:rPr>
              <a:t>(count + </a:t>
            </a:r>
            <a:r>
              <a:rPr lang="en-US" sz="1800" dirty="0">
                <a:solidFill>
                  <a:srgbClr val="F08C36"/>
                </a:solidFill>
                <a:latin typeface="var(--font-monospace)"/>
              </a:rPr>
              <a:t>1</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p:txBody>
      </p:sp>
    </p:spTree>
    <p:extLst>
      <p:ext uri="{BB962C8B-B14F-4D97-AF65-F5344CB8AC3E}">
        <p14:creationId xmlns:p14="http://schemas.microsoft.com/office/powerpoint/2010/main" val="4143453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71D7-F1AB-3F48-85D7-5C82A6397C05}"/>
              </a:ext>
            </a:extLst>
          </p:cNvPr>
          <p:cNvSpPr>
            <a:spLocks noGrp="1"/>
          </p:cNvSpPr>
          <p:nvPr>
            <p:ph type="title"/>
          </p:nvPr>
        </p:nvSpPr>
        <p:spPr/>
        <p:txBody>
          <a:bodyPr/>
          <a:lstStyle/>
          <a:p>
            <a:r>
              <a:rPr lang="en-US" dirty="0"/>
              <a:t>Recap</a:t>
            </a:r>
            <a:endParaRPr lang="en-VN" dirty="0"/>
          </a:p>
        </p:txBody>
      </p:sp>
      <p:sp>
        <p:nvSpPr>
          <p:cNvPr id="3" name="Slide Number Placeholder 2">
            <a:extLst>
              <a:ext uri="{FF2B5EF4-FFF2-40B4-BE49-F238E27FC236}">
                <a16:creationId xmlns:a16="http://schemas.microsoft.com/office/drawing/2014/main" id="{B7349B9C-ACBD-B643-868A-83156CCB46C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39</a:t>
            </a:fld>
            <a:endParaRPr lang="ja-JP" altLang="en-US"/>
          </a:p>
        </p:txBody>
      </p:sp>
      <p:sp>
        <p:nvSpPr>
          <p:cNvPr id="4" name="Rectangle 3">
            <a:extLst>
              <a:ext uri="{FF2B5EF4-FFF2-40B4-BE49-F238E27FC236}">
                <a16:creationId xmlns:a16="http://schemas.microsoft.com/office/drawing/2014/main" id="{FB712F53-9EBD-9149-AF79-6A4453E2009B}"/>
              </a:ext>
            </a:extLst>
          </p:cNvPr>
          <p:cNvSpPr/>
          <p:nvPr/>
        </p:nvSpPr>
        <p:spPr>
          <a:xfrm>
            <a:off x="838199" y="1701321"/>
            <a:ext cx="1051559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Let’s now </a:t>
            </a:r>
            <a:r>
              <a:rPr lang="en-US" sz="2000" b="1" dirty="0">
                <a:latin typeface="Arial" panose="020B0604020202020204" pitchFamily="34" charset="0"/>
                <a:cs typeface="Arial" panose="020B0604020202020204" pitchFamily="34" charset="0"/>
              </a:rPr>
              <a:t>recap what we learned line by line</a:t>
            </a:r>
            <a:r>
              <a:rPr lang="en-US" sz="2000" dirty="0">
                <a:latin typeface="Arial" panose="020B0604020202020204" pitchFamily="34" charset="0"/>
                <a:cs typeface="Arial" panose="020B0604020202020204" pitchFamily="34" charset="0"/>
              </a:rPr>
              <a:t> and check our understanding.</a:t>
            </a:r>
          </a:p>
        </p:txBody>
      </p:sp>
      <p:sp>
        <p:nvSpPr>
          <p:cNvPr id="5" name="Rectangle 4">
            <a:extLst>
              <a:ext uri="{FF2B5EF4-FFF2-40B4-BE49-F238E27FC236}">
                <a16:creationId xmlns:a16="http://schemas.microsoft.com/office/drawing/2014/main" id="{A73FEAAB-B378-E64E-81D8-D984CACA71F9}"/>
              </a:ext>
            </a:extLst>
          </p:cNvPr>
          <p:cNvSpPr/>
          <p:nvPr/>
        </p:nvSpPr>
        <p:spPr>
          <a:xfrm>
            <a:off x="1405179" y="2243731"/>
            <a:ext cx="6096000" cy="3970318"/>
          </a:xfrm>
          <a:prstGeom prst="rect">
            <a:avLst/>
          </a:prstGeom>
          <a:solidFill>
            <a:schemeClr val="bg1">
              <a:lumMod val="95000"/>
            </a:schemeClr>
          </a:solidFill>
        </p:spPr>
        <p:txBody>
          <a:bodyPr>
            <a:spAutoFit/>
          </a:bodyPr>
          <a:lstStyle/>
          <a:p>
            <a:r>
              <a:rPr lang="en-US" sz="1800" dirty="0">
                <a:solidFill>
                  <a:srgbClr val="5C6773"/>
                </a:solidFill>
                <a:latin typeface="var(--font-monospace)"/>
              </a:rPr>
              <a:t> </a:t>
            </a:r>
            <a:r>
              <a:rPr lang="en-US" sz="1800" dirty="0">
                <a:solidFill>
                  <a:srgbClr val="F08C36"/>
                </a:solidFill>
                <a:latin typeface="var(--font-monospace)"/>
              </a:rPr>
              <a:t>1</a:t>
            </a:r>
            <a:r>
              <a:rPr lang="en-US" sz="1800" dirty="0">
                <a:solidFill>
                  <a:srgbClr val="5C6773"/>
                </a:solidFill>
                <a:latin typeface="var(--font-monospace)"/>
              </a:rPr>
              <a:t>:  </a:t>
            </a:r>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08C36"/>
                </a:solidFill>
                <a:latin typeface="var(--font-monospace)"/>
              </a:rPr>
              <a:t>2</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08C36"/>
                </a:solidFill>
                <a:latin typeface="var(--font-monospace)"/>
              </a:rPr>
              <a:t>3</a:t>
            </a: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08C36"/>
                </a:solidFill>
                <a:latin typeface="var(--font-monospace)"/>
              </a:rPr>
              <a:t>4</a:t>
            </a:r>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08C36"/>
                </a:solidFill>
                <a:latin typeface="var(--font-monospace)"/>
              </a:rPr>
              <a:t>5</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08C36"/>
                </a:solidFill>
                <a:latin typeface="var(--font-monospace)"/>
              </a:rPr>
              <a:t>6</a:t>
            </a: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08C36"/>
                </a:solidFill>
                <a:latin typeface="var(--font-monospace)"/>
              </a:rPr>
              <a:t>7</a:t>
            </a:r>
            <a:r>
              <a:rPr lang="en-US" sz="1800" dirty="0">
                <a:solidFill>
                  <a:srgbClr val="5C6773"/>
                </a:solidFill>
                <a:latin typeface="var(--font-monospace)"/>
              </a:rPr>
              <a:t>:      &lt;div&gt;</a:t>
            </a:r>
          </a:p>
          <a:p>
            <a:r>
              <a:rPr lang="en-US" sz="1800" dirty="0">
                <a:solidFill>
                  <a:srgbClr val="5C6773"/>
                </a:solidFill>
                <a:latin typeface="var(--font-monospace)"/>
              </a:rPr>
              <a:t> </a:t>
            </a:r>
            <a:r>
              <a:rPr lang="en-US" sz="1800" dirty="0">
                <a:solidFill>
                  <a:srgbClr val="F08C36"/>
                </a:solidFill>
                <a:latin typeface="var(--font-monospace)"/>
              </a:rPr>
              <a:t>8</a:t>
            </a:r>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{count} times&lt;/p&gt;</a:t>
            </a:r>
          </a:p>
          <a:p>
            <a:r>
              <a:rPr lang="en-US" sz="1800" dirty="0">
                <a:solidFill>
                  <a:srgbClr val="5C6773"/>
                </a:solidFill>
                <a:latin typeface="var(--font-monospace)"/>
              </a:rPr>
              <a:t> </a:t>
            </a:r>
            <a:r>
              <a:rPr lang="en-US" sz="1800" dirty="0">
                <a:solidFill>
                  <a:srgbClr val="F08C36"/>
                </a:solidFill>
                <a:latin typeface="var(--font-monospace)"/>
              </a:rPr>
              <a:t>9</a:t>
            </a:r>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5C6773"/>
                </a:solidFill>
                <a:latin typeface="var(--font-monospace)"/>
              </a:rPr>
              <a:t>setCount</a:t>
            </a:r>
            <a:r>
              <a:rPr lang="en-US" sz="1800" dirty="0">
                <a:solidFill>
                  <a:srgbClr val="5C6773"/>
                </a:solidFill>
                <a:latin typeface="var(--font-monospace)"/>
              </a:rPr>
              <a:t>(count + </a:t>
            </a:r>
            <a:r>
              <a:rPr lang="en-US" sz="1800" dirty="0">
                <a:solidFill>
                  <a:srgbClr val="F08C36"/>
                </a:solidFill>
                <a:latin typeface="var(--font-monospace)"/>
              </a:rPr>
              <a:t>1</a:t>
            </a:r>
            <a:r>
              <a:rPr lang="en-US" sz="1800" dirty="0">
                <a:solidFill>
                  <a:srgbClr val="5C6773"/>
                </a:solidFill>
                <a:latin typeface="var(--font-monospace)"/>
              </a:rPr>
              <a:t>)}&gt;</a:t>
            </a:r>
          </a:p>
          <a:p>
            <a:r>
              <a:rPr lang="en-US" sz="1800" dirty="0">
                <a:solidFill>
                  <a:srgbClr val="F08C36"/>
                </a:solidFill>
                <a:latin typeface="var(--font-monospace)"/>
              </a:rPr>
              <a:t>10</a:t>
            </a:r>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F08C36"/>
                </a:solidFill>
                <a:latin typeface="var(--font-monospace)"/>
              </a:rPr>
              <a:t>11</a:t>
            </a:r>
            <a:r>
              <a:rPr lang="en-US" sz="1800" dirty="0">
                <a:solidFill>
                  <a:srgbClr val="5C6773"/>
                </a:solidFill>
                <a:latin typeface="var(--font-monospace)"/>
              </a:rPr>
              <a:t>:        &lt;/button&gt;</a:t>
            </a:r>
          </a:p>
          <a:p>
            <a:r>
              <a:rPr lang="en-US" sz="1800" dirty="0">
                <a:solidFill>
                  <a:srgbClr val="F08C36"/>
                </a:solidFill>
                <a:latin typeface="var(--font-monospace)"/>
              </a:rPr>
              <a:t>12</a:t>
            </a:r>
            <a:r>
              <a:rPr lang="en-US" sz="1800" dirty="0">
                <a:solidFill>
                  <a:srgbClr val="5C6773"/>
                </a:solidFill>
                <a:latin typeface="var(--font-monospace)"/>
              </a:rPr>
              <a:t>:      &lt;/div&gt;</a:t>
            </a:r>
          </a:p>
          <a:p>
            <a:r>
              <a:rPr lang="en-US" sz="1800" dirty="0">
                <a:solidFill>
                  <a:srgbClr val="F08C36"/>
                </a:solidFill>
                <a:latin typeface="var(--font-monospace)"/>
              </a:rPr>
              <a:t>13</a:t>
            </a:r>
            <a:r>
              <a:rPr lang="en-US" sz="1800" dirty="0">
                <a:solidFill>
                  <a:srgbClr val="5C6773"/>
                </a:solidFill>
                <a:latin typeface="var(--font-monospace)"/>
              </a:rPr>
              <a:t>:    );</a:t>
            </a:r>
          </a:p>
          <a:p>
            <a:r>
              <a:rPr lang="en-US" sz="1800" dirty="0">
                <a:solidFill>
                  <a:srgbClr val="F08C36"/>
                </a:solidFill>
                <a:latin typeface="var(--font-monospace)"/>
              </a:rPr>
              <a:t>14</a:t>
            </a:r>
            <a:r>
              <a:rPr lang="en-US" sz="1800" dirty="0">
                <a:solidFill>
                  <a:srgbClr val="5C6773"/>
                </a:solidFill>
                <a:latin typeface="var(--font-monospace)"/>
              </a:rPr>
              <a:t>:  }</a:t>
            </a:r>
          </a:p>
        </p:txBody>
      </p:sp>
    </p:spTree>
    <p:extLst>
      <p:ext uri="{BB962C8B-B14F-4D97-AF65-F5344CB8AC3E}">
        <p14:creationId xmlns:p14="http://schemas.microsoft.com/office/powerpoint/2010/main" val="324656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3FCB08-FC6C-9B46-909F-50B21E8D64D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2" name="Rectangle 1">
            <a:extLst>
              <a:ext uri="{FF2B5EF4-FFF2-40B4-BE49-F238E27FC236}">
                <a16:creationId xmlns:a16="http://schemas.microsoft.com/office/drawing/2014/main" id="{776DED24-C41D-2A43-82B4-13F9744717A9}"/>
              </a:ext>
            </a:extLst>
          </p:cNvPr>
          <p:cNvSpPr/>
          <p:nvPr/>
        </p:nvSpPr>
        <p:spPr>
          <a:xfrm>
            <a:off x="1281192" y="982129"/>
            <a:ext cx="9800095" cy="707886"/>
          </a:xfrm>
          <a:prstGeom prst="rect">
            <a:avLst/>
          </a:prstGeom>
        </p:spPr>
        <p:txBody>
          <a:bodyPr wrap="square">
            <a:spAutoFit/>
          </a:bodyPr>
          <a:lstStyle/>
          <a:p>
            <a:r>
              <a:rPr lang="en-US" sz="2000" i="1" dirty="0">
                <a:solidFill>
                  <a:srgbClr val="6D6D6D"/>
                </a:solidFill>
                <a:latin typeface="+mj-lt"/>
              </a:rPr>
              <a:t>Hooks</a:t>
            </a:r>
            <a:r>
              <a:rPr lang="en-US" sz="2000" dirty="0">
                <a:solidFill>
                  <a:srgbClr val="6D6D6D"/>
                </a:solidFill>
                <a:latin typeface="+mj-lt"/>
              </a:rPr>
              <a:t> are a new addition in React 16.8. They let you use state and other React features without writing a class.</a:t>
            </a:r>
            <a:endParaRPr lang="en-VN" sz="2000" dirty="0">
              <a:latin typeface="+mj-lt"/>
            </a:endParaRPr>
          </a:p>
        </p:txBody>
      </p:sp>
      <p:sp>
        <p:nvSpPr>
          <p:cNvPr id="5" name="Rectangle 4">
            <a:extLst>
              <a:ext uri="{FF2B5EF4-FFF2-40B4-BE49-F238E27FC236}">
                <a16:creationId xmlns:a16="http://schemas.microsoft.com/office/drawing/2014/main" id="{629BCFEC-19CF-9C4E-9215-46C5297E9079}"/>
              </a:ext>
            </a:extLst>
          </p:cNvPr>
          <p:cNvSpPr/>
          <p:nvPr/>
        </p:nvSpPr>
        <p:spPr>
          <a:xfrm>
            <a:off x="2102604" y="2109033"/>
            <a:ext cx="6994902" cy="4247317"/>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Declare a new state variable, which we'll call "count"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{count} times&lt;/p&gt;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5C6773"/>
                </a:solidFill>
                <a:latin typeface="var(--font-monospace)"/>
              </a:rPr>
              <a:t>setCount</a:t>
            </a:r>
            <a:r>
              <a:rPr lang="en-US" sz="1800" dirty="0">
                <a:solidFill>
                  <a:srgbClr val="5C6773"/>
                </a:solidFill>
                <a:latin typeface="var(--font-monospace)"/>
              </a:rPr>
              <a:t>(count + </a:t>
            </a:r>
            <a:r>
              <a:rPr lang="en-US" sz="1800" dirty="0">
                <a:solidFill>
                  <a:srgbClr val="F08C36"/>
                </a:solidFill>
                <a:latin typeface="var(--font-monospace)"/>
              </a:rPr>
              <a:t>1</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579127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F8AD50-9E4C-B240-B425-DE66D49EE0A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40</a:t>
            </a:fld>
            <a:endParaRPr lang="ja-JP" altLang="en-US"/>
          </a:p>
        </p:txBody>
      </p:sp>
      <p:sp>
        <p:nvSpPr>
          <p:cNvPr id="4" name="Rectangle 3">
            <a:extLst>
              <a:ext uri="{FF2B5EF4-FFF2-40B4-BE49-F238E27FC236}">
                <a16:creationId xmlns:a16="http://schemas.microsoft.com/office/drawing/2014/main" id="{BC16A882-F6F3-EA4D-8568-C92250214827}"/>
              </a:ext>
            </a:extLst>
          </p:cNvPr>
          <p:cNvSpPr/>
          <p:nvPr/>
        </p:nvSpPr>
        <p:spPr>
          <a:xfrm>
            <a:off x="1048718" y="1194336"/>
            <a:ext cx="9707105" cy="4862870"/>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b="1" dirty="0">
                <a:solidFill>
                  <a:srgbClr val="1A1A1A"/>
                </a:solidFill>
                <a:latin typeface="Arial" panose="020B0604020202020204" pitchFamily="34" charset="0"/>
                <a:cs typeface="Arial" panose="020B0604020202020204" pitchFamily="34" charset="0"/>
              </a:rPr>
              <a:t>Line 1:</a:t>
            </a:r>
            <a:r>
              <a:rPr lang="en-US" sz="2000" dirty="0">
                <a:solidFill>
                  <a:srgbClr val="1A1A1A"/>
                </a:solidFill>
                <a:latin typeface="Arial" panose="020B0604020202020204" pitchFamily="34" charset="0"/>
                <a:cs typeface="Arial" panose="020B0604020202020204" pitchFamily="34" charset="0"/>
              </a:rPr>
              <a:t> We import the </a:t>
            </a:r>
            <a:r>
              <a:rPr lang="en-US" sz="2000" dirty="0" err="1">
                <a:solidFill>
                  <a:srgbClr val="1A1A1A"/>
                </a:solidFill>
                <a:highlight>
                  <a:srgbClr val="FFFF00"/>
                </a:highlight>
                <a:latin typeface="Arial" panose="020B0604020202020204" pitchFamily="34" charset="0"/>
                <a:cs typeface="Arial" panose="020B0604020202020204" pitchFamily="34" charset="0"/>
              </a:rPr>
              <a:t>useState</a:t>
            </a:r>
            <a:r>
              <a:rPr lang="en-US" sz="2000" dirty="0">
                <a:solidFill>
                  <a:srgbClr val="1A1A1A"/>
                </a:solidFill>
                <a:latin typeface="Arial" panose="020B0604020202020204" pitchFamily="34" charset="0"/>
                <a:cs typeface="Arial" panose="020B0604020202020204" pitchFamily="34" charset="0"/>
              </a:rPr>
              <a:t> Hook from React. It lets us keep local state in a function component.</a:t>
            </a:r>
          </a:p>
          <a:p>
            <a:pPr marL="342900" indent="-342900">
              <a:spcBef>
                <a:spcPts val="600"/>
              </a:spcBef>
              <a:spcAft>
                <a:spcPts val="600"/>
              </a:spcAft>
              <a:buFont typeface="Arial" panose="020B0604020202020204" pitchFamily="34" charset="0"/>
              <a:buChar char="•"/>
            </a:pPr>
            <a:r>
              <a:rPr lang="en-US" sz="2000" b="1" dirty="0">
                <a:solidFill>
                  <a:srgbClr val="1A1A1A"/>
                </a:solidFill>
                <a:latin typeface="Arial" panose="020B0604020202020204" pitchFamily="34" charset="0"/>
                <a:cs typeface="Arial" panose="020B0604020202020204" pitchFamily="34" charset="0"/>
              </a:rPr>
              <a:t>Line 4:</a:t>
            </a:r>
            <a:r>
              <a:rPr lang="en-US" sz="2000" dirty="0">
                <a:solidFill>
                  <a:srgbClr val="1A1A1A"/>
                </a:solidFill>
                <a:latin typeface="Arial" panose="020B0604020202020204" pitchFamily="34" charset="0"/>
                <a:cs typeface="Arial" panose="020B0604020202020204" pitchFamily="34" charset="0"/>
              </a:rPr>
              <a:t> Inside the </a:t>
            </a:r>
            <a:r>
              <a:rPr lang="en-US" sz="2000" dirty="0">
                <a:solidFill>
                  <a:srgbClr val="1A1A1A"/>
                </a:solidFill>
                <a:highlight>
                  <a:srgbClr val="FFFF00"/>
                </a:highlight>
                <a:latin typeface="Arial" panose="020B0604020202020204" pitchFamily="34" charset="0"/>
                <a:cs typeface="Arial" panose="020B0604020202020204" pitchFamily="34" charset="0"/>
              </a:rPr>
              <a:t>Example</a:t>
            </a:r>
            <a:r>
              <a:rPr lang="en-US" sz="2000" dirty="0">
                <a:solidFill>
                  <a:srgbClr val="1A1A1A"/>
                </a:solidFill>
                <a:latin typeface="Arial" panose="020B0604020202020204" pitchFamily="34" charset="0"/>
                <a:cs typeface="Arial" panose="020B0604020202020204" pitchFamily="34" charset="0"/>
              </a:rPr>
              <a:t> component, we declare a new state variable by calling the </a:t>
            </a:r>
            <a:r>
              <a:rPr lang="en-US" sz="2000" dirty="0" err="1">
                <a:solidFill>
                  <a:srgbClr val="1A1A1A"/>
                </a:solidFill>
                <a:highlight>
                  <a:srgbClr val="FFFF00"/>
                </a:highlight>
                <a:latin typeface="Arial" panose="020B0604020202020204" pitchFamily="34" charset="0"/>
                <a:cs typeface="Arial" panose="020B0604020202020204" pitchFamily="34" charset="0"/>
              </a:rPr>
              <a:t>useState</a:t>
            </a:r>
            <a:r>
              <a:rPr lang="en-US" sz="2000" dirty="0">
                <a:solidFill>
                  <a:srgbClr val="1A1A1A"/>
                </a:solidFill>
                <a:latin typeface="Arial" panose="020B0604020202020204" pitchFamily="34" charset="0"/>
                <a:cs typeface="Arial" panose="020B0604020202020204" pitchFamily="34" charset="0"/>
              </a:rPr>
              <a:t> Hook. It returns a pair of values, to which we give names. We’re calling our variable </a:t>
            </a:r>
            <a:r>
              <a:rPr lang="en-US" sz="2000" dirty="0">
                <a:solidFill>
                  <a:srgbClr val="1A1A1A"/>
                </a:solidFill>
                <a:highlight>
                  <a:srgbClr val="FFFF00"/>
                </a:highlight>
                <a:latin typeface="Arial" panose="020B0604020202020204" pitchFamily="34" charset="0"/>
                <a:cs typeface="Arial" panose="020B0604020202020204" pitchFamily="34" charset="0"/>
              </a:rPr>
              <a:t>count</a:t>
            </a:r>
            <a:r>
              <a:rPr lang="en-US" sz="2000" dirty="0">
                <a:solidFill>
                  <a:srgbClr val="1A1A1A"/>
                </a:solidFill>
                <a:latin typeface="Arial" panose="020B0604020202020204" pitchFamily="34" charset="0"/>
                <a:cs typeface="Arial" panose="020B0604020202020204" pitchFamily="34" charset="0"/>
              </a:rPr>
              <a:t> because it holds the number of button clicks. We initialize it to zero by passing </a:t>
            </a:r>
            <a:r>
              <a:rPr lang="en-US" sz="2000" dirty="0">
                <a:solidFill>
                  <a:srgbClr val="1A1A1A"/>
                </a:solidFill>
                <a:highlight>
                  <a:srgbClr val="FFFF00"/>
                </a:highlight>
                <a:latin typeface="Arial" panose="020B0604020202020204" pitchFamily="34" charset="0"/>
                <a:cs typeface="Arial" panose="020B0604020202020204" pitchFamily="34" charset="0"/>
              </a:rPr>
              <a:t>0</a:t>
            </a:r>
            <a:r>
              <a:rPr lang="en-US" sz="2000" dirty="0">
                <a:solidFill>
                  <a:srgbClr val="1A1A1A"/>
                </a:solidFill>
                <a:latin typeface="Arial" panose="020B0604020202020204" pitchFamily="34" charset="0"/>
                <a:cs typeface="Arial" panose="020B0604020202020204" pitchFamily="34" charset="0"/>
              </a:rPr>
              <a:t> as the only </a:t>
            </a:r>
            <a:r>
              <a:rPr lang="en-US" sz="2000" dirty="0" err="1">
                <a:solidFill>
                  <a:srgbClr val="1A1A1A"/>
                </a:solidFill>
                <a:highlight>
                  <a:srgbClr val="FFFF00"/>
                </a:highlight>
                <a:latin typeface="Arial" panose="020B0604020202020204" pitchFamily="34" charset="0"/>
                <a:cs typeface="Arial" panose="020B0604020202020204" pitchFamily="34" charset="0"/>
              </a:rPr>
              <a:t>useState</a:t>
            </a:r>
            <a:r>
              <a:rPr lang="en-US" sz="2000" dirty="0">
                <a:solidFill>
                  <a:srgbClr val="1A1A1A"/>
                </a:solidFill>
                <a:latin typeface="Arial" panose="020B0604020202020204" pitchFamily="34" charset="0"/>
                <a:cs typeface="Arial" panose="020B0604020202020204" pitchFamily="34" charset="0"/>
              </a:rPr>
              <a:t> argument. The second returned item is itself a function. It lets us update the </a:t>
            </a:r>
            <a:r>
              <a:rPr lang="en-US" sz="2000" dirty="0">
                <a:solidFill>
                  <a:srgbClr val="1A1A1A"/>
                </a:solidFill>
                <a:highlight>
                  <a:srgbClr val="FFFF00"/>
                </a:highlight>
                <a:latin typeface="Arial" panose="020B0604020202020204" pitchFamily="34" charset="0"/>
                <a:cs typeface="Arial" panose="020B0604020202020204" pitchFamily="34" charset="0"/>
              </a:rPr>
              <a:t>count</a:t>
            </a:r>
            <a:r>
              <a:rPr lang="en-US" sz="2000" dirty="0">
                <a:solidFill>
                  <a:srgbClr val="1A1A1A"/>
                </a:solidFill>
                <a:latin typeface="Arial" panose="020B0604020202020204" pitchFamily="34" charset="0"/>
                <a:cs typeface="Arial" panose="020B0604020202020204" pitchFamily="34" charset="0"/>
              </a:rPr>
              <a:t> so we’ll name it </a:t>
            </a:r>
            <a:r>
              <a:rPr lang="en-US" sz="2000" dirty="0" err="1">
                <a:solidFill>
                  <a:srgbClr val="1A1A1A"/>
                </a:solidFill>
                <a:highlight>
                  <a:srgbClr val="FFFF00"/>
                </a:highlight>
                <a:latin typeface="Arial" panose="020B0604020202020204" pitchFamily="34" charset="0"/>
                <a:cs typeface="Arial" panose="020B0604020202020204" pitchFamily="34" charset="0"/>
              </a:rPr>
              <a:t>setCount</a:t>
            </a:r>
            <a:r>
              <a:rPr lang="en-US" sz="2000" dirty="0">
                <a:solidFill>
                  <a:srgbClr val="1A1A1A"/>
                </a:solidFill>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b="1" dirty="0">
                <a:solidFill>
                  <a:srgbClr val="1A1A1A"/>
                </a:solidFill>
                <a:latin typeface="Arial" panose="020B0604020202020204" pitchFamily="34" charset="0"/>
                <a:cs typeface="Arial" panose="020B0604020202020204" pitchFamily="34" charset="0"/>
              </a:rPr>
              <a:t>Line 9:</a:t>
            </a:r>
            <a:r>
              <a:rPr lang="en-US" sz="2000" dirty="0">
                <a:solidFill>
                  <a:srgbClr val="1A1A1A"/>
                </a:solidFill>
                <a:latin typeface="Arial" panose="020B0604020202020204" pitchFamily="34" charset="0"/>
                <a:cs typeface="Arial" panose="020B0604020202020204" pitchFamily="34" charset="0"/>
              </a:rPr>
              <a:t> When the user clicks, we call </a:t>
            </a:r>
            <a:r>
              <a:rPr lang="en-US" sz="2000" dirty="0" err="1">
                <a:solidFill>
                  <a:srgbClr val="1A1A1A"/>
                </a:solidFill>
                <a:highlight>
                  <a:srgbClr val="FFFF00"/>
                </a:highlight>
                <a:latin typeface="Arial" panose="020B0604020202020204" pitchFamily="34" charset="0"/>
                <a:cs typeface="Arial" panose="020B0604020202020204" pitchFamily="34" charset="0"/>
              </a:rPr>
              <a:t>setCount</a:t>
            </a:r>
            <a:r>
              <a:rPr lang="en-US" sz="2000" dirty="0">
                <a:solidFill>
                  <a:srgbClr val="1A1A1A"/>
                </a:solidFill>
                <a:latin typeface="Arial" panose="020B0604020202020204" pitchFamily="34" charset="0"/>
                <a:cs typeface="Arial" panose="020B0604020202020204" pitchFamily="34" charset="0"/>
              </a:rPr>
              <a:t> with a new value. React will then re-render the </a:t>
            </a:r>
            <a:r>
              <a:rPr lang="en-US" sz="2000" dirty="0">
                <a:solidFill>
                  <a:srgbClr val="1A1A1A"/>
                </a:solidFill>
                <a:highlight>
                  <a:srgbClr val="FFFF00"/>
                </a:highlight>
                <a:latin typeface="Arial" panose="020B0604020202020204" pitchFamily="34" charset="0"/>
                <a:cs typeface="Arial" panose="020B0604020202020204" pitchFamily="34" charset="0"/>
              </a:rPr>
              <a:t>Example</a:t>
            </a:r>
            <a:r>
              <a:rPr lang="en-US" sz="2000" dirty="0">
                <a:solidFill>
                  <a:srgbClr val="1A1A1A"/>
                </a:solidFill>
                <a:latin typeface="Arial" panose="020B0604020202020204" pitchFamily="34" charset="0"/>
                <a:cs typeface="Arial" panose="020B0604020202020204" pitchFamily="34" charset="0"/>
              </a:rPr>
              <a:t> component, passing the new </a:t>
            </a:r>
            <a:r>
              <a:rPr lang="en-US" sz="2000" dirty="0">
                <a:solidFill>
                  <a:srgbClr val="1A1A1A"/>
                </a:solidFill>
                <a:highlight>
                  <a:srgbClr val="FFFF00"/>
                </a:highlight>
                <a:latin typeface="Arial" panose="020B0604020202020204" pitchFamily="34" charset="0"/>
                <a:cs typeface="Arial" panose="020B0604020202020204" pitchFamily="34" charset="0"/>
              </a:rPr>
              <a:t>count</a:t>
            </a:r>
            <a:r>
              <a:rPr lang="en-US" sz="2000" dirty="0">
                <a:solidFill>
                  <a:srgbClr val="1A1A1A"/>
                </a:solidFill>
                <a:latin typeface="Arial" panose="020B0604020202020204" pitchFamily="34" charset="0"/>
                <a:cs typeface="Arial" panose="020B0604020202020204" pitchFamily="34" charset="0"/>
              </a:rPr>
              <a:t> value to it.</a:t>
            </a:r>
          </a:p>
          <a:p>
            <a:pPr>
              <a:spcBef>
                <a:spcPts val="600"/>
              </a:spcBef>
              <a:spcAft>
                <a:spcPts val="600"/>
              </a:spcAft>
            </a:pPr>
            <a:r>
              <a:rPr lang="en-US" sz="2000" dirty="0">
                <a:latin typeface="Arial" panose="020B0604020202020204" pitchFamily="34" charset="0"/>
                <a:cs typeface="Arial" panose="020B0604020202020204" pitchFamily="34" charset="0"/>
              </a:rPr>
              <a:t>This might seem like a lot to take in at first. Don’t rush it! If you’re lost in the explanation, look at the code above again and try to read it from top to bottom. We promise that once you try to “forget” how state works in classes, and look at this code with fresh eyes, it will make sense.</a:t>
            </a:r>
          </a:p>
        </p:txBody>
      </p:sp>
    </p:spTree>
    <p:extLst>
      <p:ext uri="{BB962C8B-B14F-4D97-AF65-F5344CB8AC3E}">
        <p14:creationId xmlns:p14="http://schemas.microsoft.com/office/powerpoint/2010/main" val="2020360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1C74C-E109-6A49-84B6-425C812FCC3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41</a:t>
            </a:fld>
            <a:endParaRPr lang="ja-JP" altLang="en-US"/>
          </a:p>
        </p:txBody>
      </p:sp>
      <p:sp>
        <p:nvSpPr>
          <p:cNvPr id="3" name="Rectangle 2">
            <a:extLst>
              <a:ext uri="{FF2B5EF4-FFF2-40B4-BE49-F238E27FC236}">
                <a16:creationId xmlns:a16="http://schemas.microsoft.com/office/drawing/2014/main" id="{97CCFEE6-51CA-9B4C-85CD-41C03ED8CF2C}"/>
              </a:ext>
            </a:extLst>
          </p:cNvPr>
          <p:cNvSpPr/>
          <p:nvPr/>
        </p:nvSpPr>
        <p:spPr>
          <a:xfrm>
            <a:off x="605968" y="640400"/>
            <a:ext cx="5655715" cy="461665"/>
          </a:xfrm>
          <a:prstGeom prst="rect">
            <a:avLst/>
          </a:prstGeom>
        </p:spPr>
        <p:txBody>
          <a:bodyPr wrap="none">
            <a:spAutoFit/>
          </a:bodyPr>
          <a:lstStyle/>
          <a:p>
            <a:r>
              <a:rPr lang="en-VN" sz="2400" b="1" dirty="0"/>
              <a:t>Tip: What Do Square Brackets Mean?</a:t>
            </a:r>
          </a:p>
        </p:txBody>
      </p:sp>
      <p:sp>
        <p:nvSpPr>
          <p:cNvPr id="4" name="Rectangle 3">
            <a:extLst>
              <a:ext uri="{FF2B5EF4-FFF2-40B4-BE49-F238E27FC236}">
                <a16:creationId xmlns:a16="http://schemas.microsoft.com/office/drawing/2014/main" id="{8CC077C6-9D8C-F04F-A50D-697D18D1F51A}"/>
              </a:ext>
            </a:extLst>
          </p:cNvPr>
          <p:cNvSpPr/>
          <p:nvPr/>
        </p:nvSpPr>
        <p:spPr>
          <a:xfrm>
            <a:off x="605968" y="1353322"/>
            <a:ext cx="5891356" cy="307777"/>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You might have noticed the square brackets when we declare a state variable:</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69363BD-126F-5C47-866E-0FFA5FF2E789}"/>
              </a:ext>
            </a:extLst>
          </p:cNvPr>
          <p:cNvSpPr/>
          <p:nvPr/>
        </p:nvSpPr>
        <p:spPr>
          <a:xfrm>
            <a:off x="1257945" y="1773310"/>
            <a:ext cx="3740126"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14E34155-7B0E-D84D-8C86-231032B6493B}"/>
              </a:ext>
            </a:extLst>
          </p:cNvPr>
          <p:cNvSpPr/>
          <p:nvPr/>
        </p:nvSpPr>
        <p:spPr>
          <a:xfrm>
            <a:off x="605967" y="2317500"/>
            <a:ext cx="11110751"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 names on the left aren’t a part of the React API. You can name your own state variables:</a:t>
            </a:r>
            <a:endParaRPr lang="en-VN" sz="2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EBAE805-F388-8043-80CD-276D37F58FB6}"/>
              </a:ext>
            </a:extLst>
          </p:cNvPr>
          <p:cNvSpPr/>
          <p:nvPr/>
        </p:nvSpPr>
        <p:spPr>
          <a:xfrm>
            <a:off x="1257945" y="2730681"/>
            <a:ext cx="4156907"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[fruit, </a:t>
            </a:r>
            <a:r>
              <a:rPr lang="en-US" sz="1800" dirty="0" err="1">
                <a:solidFill>
                  <a:srgbClr val="5C6773"/>
                </a:solidFill>
                <a:latin typeface="var(--font-monospace)"/>
              </a:rPr>
              <a:t>setFruit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86B300"/>
                </a:solidFill>
                <a:latin typeface="var(--font-monospace)"/>
              </a:rPr>
              <a:t>'banana'</a:t>
            </a:r>
            <a:r>
              <a:rPr lang="en-US" sz="1800" dirty="0">
                <a:solidFill>
                  <a:srgbClr val="5C6773"/>
                </a:solidFill>
                <a:latin typeface="var(--font-monospace)"/>
              </a:rPr>
              <a:t>);</a:t>
            </a:r>
          </a:p>
        </p:txBody>
      </p:sp>
      <p:sp>
        <p:nvSpPr>
          <p:cNvPr id="9" name="Rectangle 8">
            <a:extLst>
              <a:ext uri="{FF2B5EF4-FFF2-40B4-BE49-F238E27FC236}">
                <a16:creationId xmlns:a16="http://schemas.microsoft.com/office/drawing/2014/main" id="{3F67AF5E-57C2-664E-A19B-4129355E6789}"/>
              </a:ext>
            </a:extLst>
          </p:cNvPr>
          <p:cNvSpPr/>
          <p:nvPr/>
        </p:nvSpPr>
        <p:spPr>
          <a:xfrm>
            <a:off x="642907" y="3256441"/>
            <a:ext cx="11073811"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This JavaScript syntax is called </a:t>
            </a:r>
            <a:r>
              <a:rPr lang="en-US" sz="2000" dirty="0">
                <a:latin typeface="Arial" panose="020B0604020202020204" pitchFamily="34" charset="0"/>
                <a:cs typeface="Arial" panose="020B0604020202020204" pitchFamily="34" charset="0"/>
                <a:hlinkClick r:id="rId3"/>
              </a:rPr>
              <a:t>“array destructuring”</a:t>
            </a:r>
            <a:r>
              <a:rPr lang="en-US" sz="2000" dirty="0">
                <a:latin typeface="Arial" panose="020B0604020202020204" pitchFamily="34" charset="0"/>
                <a:cs typeface="Arial" panose="020B0604020202020204" pitchFamily="34" charset="0"/>
              </a:rPr>
              <a:t>. It means that we’re making two new variables </a:t>
            </a:r>
            <a:r>
              <a:rPr lang="en-US" sz="2000" dirty="0">
                <a:highlight>
                  <a:srgbClr val="FFFF00"/>
                </a:highlight>
                <a:latin typeface="Arial" panose="020B0604020202020204" pitchFamily="34" charset="0"/>
                <a:cs typeface="Arial" panose="020B0604020202020204" pitchFamily="34" charset="0"/>
              </a:rPr>
              <a:t>fruit</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setFruit</a:t>
            </a:r>
            <a:r>
              <a:rPr lang="en-US" sz="2000" dirty="0">
                <a:latin typeface="Arial" panose="020B0604020202020204" pitchFamily="34" charset="0"/>
                <a:cs typeface="Arial" panose="020B0604020202020204" pitchFamily="34" charset="0"/>
              </a:rPr>
              <a:t>, where fruit is set to the first value returned by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setFruit</a:t>
            </a:r>
            <a:r>
              <a:rPr lang="en-US" sz="2000" dirty="0">
                <a:latin typeface="Arial" panose="020B0604020202020204" pitchFamily="34" charset="0"/>
                <a:cs typeface="Arial" panose="020B0604020202020204" pitchFamily="34" charset="0"/>
              </a:rPr>
              <a:t> is the second. It is equivalent to this code:</a:t>
            </a:r>
            <a:endParaRPr lang="en-VN" sz="2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E3E8463-4CCB-EE40-80A7-0C0A9059E897}"/>
              </a:ext>
            </a:extLst>
          </p:cNvPr>
          <p:cNvSpPr/>
          <p:nvPr/>
        </p:nvSpPr>
        <p:spPr>
          <a:xfrm>
            <a:off x="1257945" y="4330398"/>
            <a:ext cx="6096000" cy="923330"/>
          </a:xfrm>
          <a:prstGeom prst="rect">
            <a:avLst/>
          </a:prstGeom>
          <a:solidFill>
            <a:schemeClr val="bg1">
              <a:lumMod val="95000"/>
            </a:schemeClr>
          </a:solidFill>
        </p:spPr>
        <p:txBody>
          <a:bodyPr>
            <a:spAutoFit/>
          </a:bodyPr>
          <a:lstStyle/>
          <a:p>
            <a:r>
              <a:rPr lang="en-US" sz="1800" dirty="0">
                <a:solidFill>
                  <a:srgbClr val="5C6773"/>
                </a:solidFill>
                <a:latin typeface="var(--font-monospace)"/>
              </a:rPr>
              <a:t>  </a:t>
            </a:r>
            <a:r>
              <a:rPr lang="en-US" sz="1800" dirty="0">
                <a:solidFill>
                  <a:srgbClr val="F2590C"/>
                </a:solidFill>
                <a:latin typeface="var(--font-monospace)"/>
              </a:rPr>
              <a:t>var</a:t>
            </a:r>
            <a:r>
              <a:rPr lang="en-US" sz="1800" dirty="0">
                <a:solidFill>
                  <a:srgbClr val="5C6773"/>
                </a:solidFill>
                <a:latin typeface="var(--font-monospace)"/>
              </a:rPr>
              <a:t> </a:t>
            </a:r>
            <a:r>
              <a:rPr lang="en-US" sz="1800" dirty="0" err="1">
                <a:solidFill>
                  <a:srgbClr val="5C6773"/>
                </a:solidFill>
                <a:latin typeface="var(--font-monospace)"/>
              </a:rPr>
              <a:t>fruitStateVariable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86B300"/>
                </a:solidFill>
                <a:latin typeface="var(--font-monospace)"/>
              </a:rPr>
              <a:t>'banana'</a:t>
            </a:r>
            <a:r>
              <a:rPr lang="en-US" sz="1800" dirty="0">
                <a:solidFill>
                  <a:srgbClr val="5C6773"/>
                </a:solidFill>
                <a:latin typeface="var(--font-monospace)"/>
              </a:rPr>
              <a:t>); </a:t>
            </a:r>
            <a:r>
              <a:rPr lang="en-US" sz="1800" i="1" dirty="0">
                <a:solidFill>
                  <a:srgbClr val="ABB0B6"/>
                </a:solidFill>
                <a:latin typeface="var(--font-monospace)"/>
              </a:rPr>
              <a:t>// Returns a pair</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var</a:t>
            </a:r>
            <a:r>
              <a:rPr lang="en-US" sz="1800" dirty="0">
                <a:solidFill>
                  <a:srgbClr val="5C6773"/>
                </a:solidFill>
                <a:latin typeface="var(--font-monospace)"/>
              </a:rPr>
              <a:t> fruit = </a:t>
            </a:r>
            <a:r>
              <a:rPr lang="en-US" sz="1800" dirty="0" err="1">
                <a:solidFill>
                  <a:srgbClr val="5C6773"/>
                </a:solidFill>
                <a:latin typeface="var(--font-monospace)"/>
              </a:rPr>
              <a:t>fruitStateVariable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 </a:t>
            </a:r>
            <a:r>
              <a:rPr lang="en-US" sz="1800" i="1" dirty="0">
                <a:solidFill>
                  <a:srgbClr val="ABB0B6"/>
                </a:solidFill>
                <a:latin typeface="var(--font-monospace)"/>
              </a:rPr>
              <a:t>// First item in a pair</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var</a:t>
            </a:r>
            <a:r>
              <a:rPr lang="en-US" sz="1800" dirty="0">
                <a:solidFill>
                  <a:srgbClr val="5C6773"/>
                </a:solidFill>
                <a:latin typeface="var(--font-monospace)"/>
              </a:rPr>
              <a:t> </a:t>
            </a:r>
            <a:r>
              <a:rPr lang="en-US" sz="1800" dirty="0" err="1">
                <a:solidFill>
                  <a:srgbClr val="5C6773"/>
                </a:solidFill>
                <a:latin typeface="var(--font-monospace)"/>
              </a:rPr>
              <a:t>setFruit</a:t>
            </a:r>
            <a:r>
              <a:rPr lang="en-US" sz="1800" dirty="0">
                <a:solidFill>
                  <a:srgbClr val="5C6773"/>
                </a:solidFill>
                <a:latin typeface="var(--font-monospace)"/>
              </a:rPr>
              <a:t> = </a:t>
            </a:r>
            <a:r>
              <a:rPr lang="en-US" sz="1800" dirty="0" err="1">
                <a:solidFill>
                  <a:srgbClr val="5C6773"/>
                </a:solidFill>
                <a:latin typeface="var(--font-monospace)"/>
              </a:rPr>
              <a:t>fruitStateVariable</a:t>
            </a:r>
            <a:r>
              <a:rPr lang="en-US" sz="1800" dirty="0">
                <a:solidFill>
                  <a:srgbClr val="5C6773"/>
                </a:solidFill>
                <a:latin typeface="var(--font-monospace)"/>
              </a:rPr>
              <a:t>[</a:t>
            </a:r>
            <a:r>
              <a:rPr lang="en-US" sz="1800" dirty="0">
                <a:solidFill>
                  <a:srgbClr val="F08C36"/>
                </a:solidFill>
                <a:latin typeface="var(--font-monospace)"/>
              </a:rPr>
              <a:t>1</a:t>
            </a:r>
            <a:r>
              <a:rPr lang="en-US" sz="1800" dirty="0">
                <a:solidFill>
                  <a:srgbClr val="5C6773"/>
                </a:solidFill>
                <a:latin typeface="var(--font-monospace)"/>
              </a:rPr>
              <a:t>]; </a:t>
            </a:r>
            <a:r>
              <a:rPr lang="en-US" sz="1800" i="1" dirty="0">
                <a:solidFill>
                  <a:srgbClr val="ABB0B6"/>
                </a:solidFill>
                <a:latin typeface="var(--font-monospace)"/>
              </a:rPr>
              <a:t>// Second item in a pair</a:t>
            </a:r>
            <a:endParaRPr lang="en-US" sz="1800" dirty="0">
              <a:solidFill>
                <a:srgbClr val="5C6773"/>
              </a:solidFill>
              <a:latin typeface="var(--font-monospace)"/>
            </a:endParaRPr>
          </a:p>
        </p:txBody>
      </p:sp>
      <p:sp>
        <p:nvSpPr>
          <p:cNvPr id="11" name="Rectangle 10">
            <a:extLst>
              <a:ext uri="{FF2B5EF4-FFF2-40B4-BE49-F238E27FC236}">
                <a16:creationId xmlns:a16="http://schemas.microsoft.com/office/drawing/2014/main" id="{D5DA1451-0044-0F4E-895F-4B49B05D339C}"/>
              </a:ext>
            </a:extLst>
          </p:cNvPr>
          <p:cNvSpPr/>
          <p:nvPr/>
        </p:nvSpPr>
        <p:spPr>
          <a:xfrm>
            <a:off x="540624" y="5398036"/>
            <a:ext cx="11110751"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When we declare a state variable with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it returns a pair — an array with two items. The first item is the current value, and the second is a function that lets us update it. Using </a:t>
            </a:r>
            <a:r>
              <a:rPr lang="en-US" sz="2000" dirty="0">
                <a:highlight>
                  <a:srgbClr val="FFFF00"/>
                </a:highlight>
                <a:latin typeface="Arial" panose="020B0604020202020204" pitchFamily="34" charset="0"/>
                <a:cs typeface="Arial" panose="020B0604020202020204" pitchFamily="34" charset="0"/>
              </a:rPr>
              <a:t>[0]</a:t>
            </a:r>
            <a:r>
              <a:rPr lang="en-US" sz="2000" dirty="0">
                <a:latin typeface="Arial" panose="020B0604020202020204" pitchFamily="34" charset="0"/>
                <a:cs typeface="Arial" panose="020B0604020202020204" pitchFamily="34" charset="0"/>
              </a:rPr>
              <a:t> and </a:t>
            </a:r>
            <a:r>
              <a:rPr lang="en-US" sz="2000" dirty="0">
                <a:highlight>
                  <a:srgbClr val="FFFF00"/>
                </a:highlight>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to access them is a bit confusing because they have a specific meaning. This is why we use array </a:t>
            </a:r>
            <a:r>
              <a:rPr lang="en-US" sz="2000" dirty="0" err="1">
                <a:latin typeface="Arial" panose="020B0604020202020204" pitchFamily="34" charset="0"/>
                <a:cs typeface="Arial" panose="020B0604020202020204" pitchFamily="34" charset="0"/>
              </a:rPr>
              <a:t>destructuring</a:t>
            </a:r>
            <a:r>
              <a:rPr lang="en-US" sz="2000" dirty="0">
                <a:latin typeface="Arial" panose="020B0604020202020204" pitchFamily="34" charset="0"/>
                <a:cs typeface="Arial" panose="020B0604020202020204" pitchFamily="34" charset="0"/>
              </a:rPr>
              <a:t> instead.</a:t>
            </a:r>
          </a:p>
        </p:txBody>
      </p:sp>
    </p:spTree>
    <p:extLst>
      <p:ext uri="{BB962C8B-B14F-4D97-AF65-F5344CB8AC3E}">
        <p14:creationId xmlns:p14="http://schemas.microsoft.com/office/powerpoint/2010/main" val="56731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1C74C-E109-6A49-84B6-425C812FCC3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42</a:t>
            </a:fld>
            <a:endParaRPr lang="ja-JP" altLang="en-US"/>
          </a:p>
        </p:txBody>
      </p:sp>
      <p:sp>
        <p:nvSpPr>
          <p:cNvPr id="3" name="Rectangle 2">
            <a:extLst>
              <a:ext uri="{FF2B5EF4-FFF2-40B4-BE49-F238E27FC236}">
                <a16:creationId xmlns:a16="http://schemas.microsoft.com/office/drawing/2014/main" id="{97CCFEE6-51CA-9B4C-85CD-41C03ED8CF2C}"/>
              </a:ext>
            </a:extLst>
          </p:cNvPr>
          <p:cNvSpPr/>
          <p:nvPr/>
        </p:nvSpPr>
        <p:spPr>
          <a:xfrm>
            <a:off x="605968" y="640400"/>
            <a:ext cx="5224507" cy="461665"/>
          </a:xfrm>
          <a:prstGeom prst="rect">
            <a:avLst/>
          </a:prstGeom>
        </p:spPr>
        <p:txBody>
          <a:bodyPr wrap="none">
            <a:spAutoFit/>
          </a:bodyPr>
          <a:lstStyle/>
          <a:p>
            <a:r>
              <a:rPr lang="en-US" sz="2400" b="1" dirty="0"/>
              <a:t>Tip: Using Multiple State Variables</a:t>
            </a:r>
            <a:endParaRPr lang="en-VN" sz="2400" b="1" dirty="0"/>
          </a:p>
        </p:txBody>
      </p:sp>
      <p:sp>
        <p:nvSpPr>
          <p:cNvPr id="4" name="Rectangle 3">
            <a:extLst>
              <a:ext uri="{FF2B5EF4-FFF2-40B4-BE49-F238E27FC236}">
                <a16:creationId xmlns:a16="http://schemas.microsoft.com/office/drawing/2014/main" id="{54CEF877-58EF-F94E-A905-BE34E17E2DDE}"/>
              </a:ext>
            </a:extLst>
          </p:cNvPr>
          <p:cNvSpPr/>
          <p:nvPr/>
        </p:nvSpPr>
        <p:spPr>
          <a:xfrm>
            <a:off x="800744" y="1323860"/>
            <a:ext cx="10553055"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Declaring state variables as a pair of </a:t>
            </a:r>
            <a:r>
              <a:rPr lang="en-US" sz="2000" dirty="0">
                <a:highlight>
                  <a:srgbClr val="FFFF00"/>
                </a:highlight>
                <a:latin typeface="Arial" panose="020B0604020202020204" pitchFamily="34" charset="0"/>
                <a:cs typeface="Arial" panose="020B0604020202020204" pitchFamily="34" charset="0"/>
              </a:rPr>
              <a:t>[something, </a:t>
            </a:r>
            <a:r>
              <a:rPr lang="en-US" sz="2000" dirty="0" err="1">
                <a:highlight>
                  <a:srgbClr val="FFFF00"/>
                </a:highlight>
                <a:latin typeface="Arial" panose="020B0604020202020204" pitchFamily="34" charset="0"/>
                <a:cs typeface="Arial" panose="020B0604020202020204" pitchFamily="34" charset="0"/>
              </a:rPr>
              <a:t>setSomething</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is also handy because it lets us give </a:t>
            </a:r>
            <a:r>
              <a:rPr lang="en-US" sz="2000" i="1" dirty="0">
                <a:latin typeface="Arial" panose="020B0604020202020204" pitchFamily="34" charset="0"/>
                <a:cs typeface="Arial" panose="020B0604020202020204" pitchFamily="34" charset="0"/>
              </a:rPr>
              <a:t>different</a:t>
            </a:r>
            <a:r>
              <a:rPr lang="en-US" sz="2000" dirty="0">
                <a:latin typeface="Arial" panose="020B0604020202020204" pitchFamily="34" charset="0"/>
                <a:cs typeface="Arial" panose="020B0604020202020204" pitchFamily="34" charset="0"/>
              </a:rPr>
              <a:t> names to different state variables if we want to use more than one:</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EBA20B0-CBB5-7C4C-A2B8-F0824D6CACED}"/>
              </a:ext>
            </a:extLst>
          </p:cNvPr>
          <p:cNvSpPr/>
          <p:nvPr/>
        </p:nvSpPr>
        <p:spPr>
          <a:xfrm>
            <a:off x="1141709" y="2119967"/>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ExampleWithManyStates</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Declare multiple state variables!</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[age, </a:t>
            </a:r>
            <a:r>
              <a:rPr lang="en-US" sz="1800" dirty="0" err="1">
                <a:solidFill>
                  <a:srgbClr val="5C6773"/>
                </a:solidFill>
                <a:latin typeface="var(--font-monospace)"/>
              </a:rPr>
              <a:t>setAge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42</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[fruit, </a:t>
            </a:r>
            <a:r>
              <a:rPr lang="en-US" sz="1800" dirty="0" err="1">
                <a:solidFill>
                  <a:srgbClr val="5C6773"/>
                </a:solidFill>
                <a:latin typeface="var(--font-monospace)"/>
              </a:rPr>
              <a:t>setFruit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86B300"/>
                </a:solidFill>
                <a:latin typeface="var(--font-monospace)"/>
              </a:rPr>
              <a:t>'banana'</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todos</a:t>
            </a:r>
            <a:r>
              <a:rPr lang="en-US" sz="1800" dirty="0">
                <a:solidFill>
                  <a:srgbClr val="5C6773"/>
                </a:solidFill>
                <a:latin typeface="var(--font-monospace)"/>
              </a:rPr>
              <a:t>, </a:t>
            </a:r>
            <a:r>
              <a:rPr lang="en-US" sz="1800" dirty="0" err="1">
                <a:solidFill>
                  <a:srgbClr val="5C6773"/>
                </a:solidFill>
                <a:latin typeface="var(--font-monospace)"/>
              </a:rPr>
              <a:t>setTodos</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text: </a:t>
            </a:r>
            <a:r>
              <a:rPr lang="en-US" sz="1800" dirty="0">
                <a:solidFill>
                  <a:srgbClr val="86B300"/>
                </a:solidFill>
                <a:latin typeface="var(--font-monospace)"/>
              </a:rPr>
              <a:t>'Learn Hooks'</a:t>
            </a:r>
            <a:r>
              <a:rPr lang="en-US" sz="1800" dirty="0">
                <a:solidFill>
                  <a:srgbClr val="5C6773"/>
                </a:solidFill>
                <a:latin typeface="var(--font-monospace)"/>
              </a:rPr>
              <a:t> }]);</a:t>
            </a:r>
          </a:p>
        </p:txBody>
      </p:sp>
      <p:sp>
        <p:nvSpPr>
          <p:cNvPr id="6" name="Rectangle 5">
            <a:extLst>
              <a:ext uri="{FF2B5EF4-FFF2-40B4-BE49-F238E27FC236}">
                <a16:creationId xmlns:a16="http://schemas.microsoft.com/office/drawing/2014/main" id="{5CFC301A-FC22-FF44-8E25-D7A71E35707A}"/>
              </a:ext>
            </a:extLst>
          </p:cNvPr>
          <p:cNvSpPr/>
          <p:nvPr/>
        </p:nvSpPr>
        <p:spPr>
          <a:xfrm>
            <a:off x="800743" y="3754211"/>
            <a:ext cx="10838483"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the above component, we have </a:t>
            </a:r>
            <a:r>
              <a:rPr lang="en-US" sz="2000" dirty="0">
                <a:highlight>
                  <a:srgbClr val="FFFF00"/>
                </a:highlight>
                <a:latin typeface="Arial" panose="020B0604020202020204" pitchFamily="34" charset="0"/>
                <a:cs typeface="Arial" panose="020B0604020202020204" pitchFamily="34" charset="0"/>
              </a:rPr>
              <a:t>age</a:t>
            </a:r>
            <a:r>
              <a:rPr lang="en-US" sz="2000" dirty="0">
                <a:latin typeface="Arial" panose="020B0604020202020204" pitchFamily="34" charset="0"/>
                <a:cs typeface="Arial" panose="020B0604020202020204" pitchFamily="34" charset="0"/>
              </a:rPr>
              <a:t>, </a:t>
            </a:r>
            <a:r>
              <a:rPr lang="en-US" sz="2000" dirty="0">
                <a:highlight>
                  <a:srgbClr val="FFFF00"/>
                </a:highlight>
                <a:latin typeface="Arial" panose="020B0604020202020204" pitchFamily="34" charset="0"/>
                <a:cs typeface="Arial" panose="020B0604020202020204" pitchFamily="34" charset="0"/>
              </a:rPr>
              <a:t>fruit</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todos</a:t>
            </a:r>
            <a:r>
              <a:rPr lang="en-US" sz="2000" dirty="0">
                <a:latin typeface="Arial" panose="020B0604020202020204" pitchFamily="34" charset="0"/>
                <a:cs typeface="Arial" panose="020B0604020202020204" pitchFamily="34" charset="0"/>
              </a:rPr>
              <a:t> as local variables, and we can update them individually:</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B6AC9B2-1980-B14E-8978-DFA3DF4C3DD0}"/>
              </a:ext>
            </a:extLst>
          </p:cNvPr>
          <p:cNvSpPr/>
          <p:nvPr/>
        </p:nvSpPr>
        <p:spPr>
          <a:xfrm>
            <a:off x="1141709" y="4512723"/>
            <a:ext cx="6096000" cy="1200329"/>
          </a:xfrm>
          <a:prstGeom prst="rect">
            <a:avLst/>
          </a:prstGeom>
          <a:solidFill>
            <a:schemeClr val="bg1">
              <a:lumMod val="95000"/>
            </a:schemeClr>
          </a:solidFill>
        </p:spPr>
        <p:txBody>
          <a:bodyPr>
            <a:spAutoFit/>
          </a:bodyPr>
          <a:lstStyle/>
          <a:p>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handleOrangeClick</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Similar to </a:t>
            </a:r>
            <a:r>
              <a:rPr lang="en-US" sz="1800" i="1" dirty="0" err="1">
                <a:solidFill>
                  <a:srgbClr val="ABB0B6"/>
                </a:solidFill>
                <a:latin typeface="var(--font-monospace)"/>
              </a:rPr>
              <a:t>this.setState</a:t>
            </a:r>
            <a:r>
              <a:rPr lang="en-US" sz="1800" i="1" dirty="0">
                <a:solidFill>
                  <a:srgbClr val="ABB0B6"/>
                </a:solidFill>
                <a:latin typeface="var(--font-monospace)"/>
              </a:rPr>
              <a:t>({ fruit: 'orange' })</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setFruit</a:t>
            </a:r>
            <a:r>
              <a:rPr lang="en-US" sz="1800" dirty="0">
                <a:solidFill>
                  <a:srgbClr val="5C6773"/>
                </a:solidFill>
                <a:latin typeface="var(--font-monospace)"/>
              </a:rPr>
              <a:t>(</a:t>
            </a:r>
            <a:r>
              <a:rPr lang="en-US" sz="1800" dirty="0">
                <a:solidFill>
                  <a:srgbClr val="86B300"/>
                </a:solidFill>
                <a:latin typeface="var(--font-monospace)"/>
              </a:rPr>
              <a:t>'orange'</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8" name="Rectangle 7">
            <a:extLst>
              <a:ext uri="{FF2B5EF4-FFF2-40B4-BE49-F238E27FC236}">
                <a16:creationId xmlns:a16="http://schemas.microsoft.com/office/drawing/2014/main" id="{B4335563-7EDB-BC40-B3D6-108677CEBAF7}"/>
              </a:ext>
            </a:extLst>
          </p:cNvPr>
          <p:cNvSpPr/>
          <p:nvPr/>
        </p:nvSpPr>
        <p:spPr>
          <a:xfrm>
            <a:off x="800742" y="5757020"/>
            <a:ext cx="10838483"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You </a:t>
            </a:r>
            <a:r>
              <a:rPr lang="en-US" sz="2000" b="1" dirty="0">
                <a:latin typeface="Arial" panose="020B0604020202020204" pitchFamily="34" charset="0"/>
                <a:cs typeface="Arial" panose="020B0604020202020204" pitchFamily="34" charset="0"/>
              </a:rPr>
              <a:t>don’t have</a:t>
            </a:r>
            <a:r>
              <a:rPr lang="en-US" sz="2000" dirty="0">
                <a:latin typeface="Arial" panose="020B0604020202020204" pitchFamily="34" charset="0"/>
                <a:cs typeface="Arial" panose="020B0604020202020204" pitchFamily="34" charset="0"/>
              </a:rPr>
              <a:t> to use many state variables. State variables can hold objects and arrays just fine, so you can still group related data together. However, unlike </a:t>
            </a:r>
            <a:r>
              <a:rPr lang="en-US" sz="2000" dirty="0" err="1">
                <a:highlight>
                  <a:srgbClr val="FFFF00"/>
                </a:highlight>
                <a:latin typeface="Arial" panose="020B0604020202020204" pitchFamily="34" charset="0"/>
                <a:cs typeface="Arial" panose="020B0604020202020204" pitchFamily="34" charset="0"/>
              </a:rPr>
              <a:t>this.setState</a:t>
            </a:r>
            <a:r>
              <a:rPr lang="en-US" sz="2000" dirty="0">
                <a:latin typeface="Arial" panose="020B0604020202020204" pitchFamily="34" charset="0"/>
                <a:cs typeface="Arial" panose="020B0604020202020204" pitchFamily="34" charset="0"/>
              </a:rPr>
              <a:t> in a class, updating a state variable always replaces it instead of merging it.</a:t>
            </a:r>
          </a:p>
        </p:txBody>
      </p:sp>
    </p:spTree>
    <p:extLst>
      <p:ext uri="{BB962C8B-B14F-4D97-AF65-F5344CB8AC3E}">
        <p14:creationId xmlns:p14="http://schemas.microsoft.com/office/powerpoint/2010/main" val="3650249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43</a:t>
            </a:fld>
            <a:endParaRPr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B65A51-3A52-1B4A-AA8A-5B0107215F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3" name="Rectangle 2">
            <a:extLst>
              <a:ext uri="{FF2B5EF4-FFF2-40B4-BE49-F238E27FC236}">
                <a16:creationId xmlns:a16="http://schemas.microsoft.com/office/drawing/2014/main" id="{A76F8696-6193-114A-A2C3-56D49EBB6EC5}"/>
              </a:ext>
            </a:extLst>
          </p:cNvPr>
          <p:cNvSpPr/>
          <p:nvPr/>
        </p:nvSpPr>
        <p:spPr>
          <a:xfrm>
            <a:off x="1538206" y="2286285"/>
            <a:ext cx="9815594" cy="1785104"/>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This new function </a:t>
            </a:r>
            <a:r>
              <a:rPr lang="en-US" sz="2000" dirty="0" err="1">
                <a:highlight>
                  <a:srgbClr val="FFFF00"/>
                </a:highlight>
                <a:latin typeface="Times New Roman" panose="02020603050405020304" pitchFamily="18" charset="0"/>
                <a:cs typeface="Times New Roman" panose="02020603050405020304" pitchFamily="18" charset="0"/>
              </a:rPr>
              <a:t>useState</a:t>
            </a:r>
            <a:r>
              <a:rPr lang="en-US" sz="2000" dirty="0">
                <a:latin typeface="Times New Roman" panose="02020603050405020304" pitchFamily="18" charset="0"/>
                <a:cs typeface="Times New Roman" panose="02020603050405020304" pitchFamily="18" charset="0"/>
              </a:rPr>
              <a:t> is the first “Hook” we’ll learn about, but this example is just a teaser. Don’t worry if it doesn’t make sense yet!</a:t>
            </a:r>
          </a:p>
          <a:p>
            <a:pPr>
              <a:spcBef>
                <a:spcPts val="600"/>
              </a:spcBef>
              <a:spcAft>
                <a:spcPts val="600"/>
              </a:spcAft>
            </a:pPr>
            <a:r>
              <a:rPr lang="en-US" sz="2000" b="1" dirty="0">
                <a:latin typeface="Times New Roman" panose="02020603050405020304" pitchFamily="18" charset="0"/>
                <a:cs typeface="Times New Roman" panose="02020603050405020304" pitchFamily="18" charset="0"/>
              </a:rPr>
              <a:t>You can start learning Hooks </a:t>
            </a:r>
            <a:r>
              <a:rPr lang="en-US" sz="2000" b="1" dirty="0">
                <a:solidFill>
                  <a:srgbClr val="1A1A1A"/>
                </a:solidFill>
                <a:latin typeface="Times New Roman" panose="02020603050405020304" pitchFamily="18" charset="0"/>
                <a:cs typeface="Times New Roman" panose="02020603050405020304" pitchFamily="18" charset="0"/>
                <a:hlinkClick r:id="rId2"/>
              </a:rPr>
              <a:t>on the section page</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On this section, we’ll continue by explaining why we’re adding Hooks to React and how they can help you write great applications.</a:t>
            </a:r>
          </a:p>
        </p:txBody>
      </p:sp>
    </p:spTree>
    <p:extLst>
      <p:ext uri="{BB962C8B-B14F-4D97-AF65-F5344CB8AC3E}">
        <p14:creationId xmlns:p14="http://schemas.microsoft.com/office/powerpoint/2010/main" val="415904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0136B-9B22-5941-95AA-B1381730B656}"/>
              </a:ext>
            </a:extLst>
          </p:cNvPr>
          <p:cNvSpPr>
            <a:spLocks noGrp="1"/>
          </p:cNvSpPr>
          <p:nvPr>
            <p:ph type="title"/>
          </p:nvPr>
        </p:nvSpPr>
        <p:spPr/>
        <p:txBody>
          <a:bodyPr/>
          <a:lstStyle/>
          <a:p>
            <a:r>
              <a:rPr lang="en-US" dirty="0"/>
              <a:t>No Breaking Changes</a:t>
            </a:r>
            <a:endParaRPr lang="en-VN" dirty="0"/>
          </a:p>
        </p:txBody>
      </p:sp>
      <p:sp>
        <p:nvSpPr>
          <p:cNvPr id="2" name="Slide Number Placeholder 1">
            <a:extLst>
              <a:ext uri="{FF2B5EF4-FFF2-40B4-BE49-F238E27FC236}">
                <a16:creationId xmlns:a16="http://schemas.microsoft.com/office/drawing/2014/main" id="{BC3C1006-D66E-FA44-BF42-D79B379480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773A9A8C-11C4-BC40-98C6-0FCDDA97CD39}"/>
              </a:ext>
            </a:extLst>
          </p:cNvPr>
          <p:cNvSpPr/>
          <p:nvPr/>
        </p:nvSpPr>
        <p:spPr>
          <a:xfrm>
            <a:off x="712922" y="2026646"/>
            <a:ext cx="10771321" cy="3631763"/>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Before we continue, note that Hooks are:</a:t>
            </a:r>
          </a:p>
          <a:p>
            <a:pPr marL="342900" indent="-342900">
              <a:spcBef>
                <a:spcPts val="6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Completely opt-in</a:t>
            </a:r>
            <a:r>
              <a:rPr lang="en-US" sz="2000" dirty="0">
                <a:latin typeface="Times New Roman" panose="02020603050405020304" pitchFamily="18" charset="0"/>
                <a:cs typeface="Times New Roman" panose="02020603050405020304" pitchFamily="18" charset="0"/>
              </a:rPr>
              <a:t>. You can try Hooks in a few components without rewriting any existing code. But you don’t have to learn or use Hooks right now if you don’t want to.</a:t>
            </a:r>
          </a:p>
          <a:p>
            <a:pPr marL="342900" indent="-342900">
              <a:spcBef>
                <a:spcPts val="6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100% backwards-compatible</a:t>
            </a:r>
            <a:r>
              <a:rPr lang="en-US" sz="2000" dirty="0">
                <a:latin typeface="Times New Roman" panose="02020603050405020304" pitchFamily="18" charset="0"/>
                <a:cs typeface="Times New Roman" panose="02020603050405020304" pitchFamily="18" charset="0"/>
              </a:rPr>
              <a:t>. Hooks don’t contain any breaking changes.</a:t>
            </a:r>
          </a:p>
          <a:p>
            <a:pPr marL="342900" indent="-342900">
              <a:spcBef>
                <a:spcPts val="6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Available now</a:t>
            </a:r>
            <a:r>
              <a:rPr lang="en-US" sz="2000" dirty="0">
                <a:latin typeface="Times New Roman" panose="02020603050405020304" pitchFamily="18" charset="0"/>
                <a:cs typeface="Times New Roman" panose="02020603050405020304" pitchFamily="18" charset="0"/>
              </a:rPr>
              <a:t>. Hooks are now available with the release of v16.8.0.</a:t>
            </a:r>
          </a:p>
          <a:p>
            <a:pPr>
              <a:spcBef>
                <a:spcPts val="600"/>
              </a:spcBef>
              <a:spcAft>
                <a:spcPts val="600"/>
              </a:spcAft>
            </a:pPr>
            <a:r>
              <a:rPr lang="en-US" sz="2000" b="1" dirty="0">
                <a:latin typeface="Times New Roman" panose="02020603050405020304" pitchFamily="18" charset="0"/>
                <a:cs typeface="Times New Roman" panose="02020603050405020304" pitchFamily="18" charset="0"/>
              </a:rPr>
              <a:t>There are no plans to remove classes from React</a:t>
            </a:r>
            <a:r>
              <a:rPr lang="en-US" sz="2000" dirty="0">
                <a:latin typeface="Times New Roman" panose="02020603050405020304" pitchFamily="18" charset="0"/>
                <a:cs typeface="Times New Roman" panose="02020603050405020304" pitchFamily="18" charset="0"/>
              </a:rPr>
              <a:t>. You can read more about the gradual adoption strategy for Hooks in the </a:t>
            </a:r>
            <a:r>
              <a:rPr lang="en-US" sz="2000" dirty="0">
                <a:latin typeface="Times New Roman" panose="02020603050405020304" pitchFamily="18" charset="0"/>
                <a:cs typeface="Times New Roman" panose="02020603050405020304" pitchFamily="18" charset="0"/>
                <a:hlinkClick r:id="rId2"/>
              </a:rPr>
              <a:t>bottom section</a:t>
            </a:r>
            <a:r>
              <a:rPr lang="en-US" sz="2000" dirty="0">
                <a:latin typeface="Times New Roman" panose="02020603050405020304" pitchFamily="18" charset="0"/>
                <a:cs typeface="Times New Roman" panose="02020603050405020304" pitchFamily="18" charset="0"/>
              </a:rPr>
              <a:t> of this page.</a:t>
            </a:r>
          </a:p>
          <a:p>
            <a:pPr>
              <a:spcBef>
                <a:spcPts val="600"/>
              </a:spcBef>
              <a:spcAft>
                <a:spcPts val="600"/>
              </a:spcAft>
            </a:pPr>
            <a:br>
              <a:rPr lang="en-US" sz="2000" dirty="0">
                <a:latin typeface="Times New Roman" panose="02020603050405020304" pitchFamily="18" charset="0"/>
                <a:cs typeface="Times New Roman" panose="02020603050405020304" pitchFamily="18" charset="0"/>
              </a:rPr>
            </a:br>
            <a:endParaRPr lang="en-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38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A1A611-3079-E742-BD12-DF56F261BC8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4" name="Rectangle 3">
            <a:extLst>
              <a:ext uri="{FF2B5EF4-FFF2-40B4-BE49-F238E27FC236}">
                <a16:creationId xmlns:a16="http://schemas.microsoft.com/office/drawing/2014/main" id="{20C96BFB-72F9-BC48-82B8-82DCE73093ED}"/>
              </a:ext>
            </a:extLst>
          </p:cNvPr>
          <p:cNvSpPr/>
          <p:nvPr/>
        </p:nvSpPr>
        <p:spPr>
          <a:xfrm>
            <a:off x="942813" y="2257588"/>
            <a:ext cx="10306373" cy="2092881"/>
          </a:xfrm>
          <a:prstGeom prst="rect">
            <a:avLst/>
          </a:prstGeom>
        </p:spPr>
        <p:txBody>
          <a:bodyPr wrap="square">
            <a:spAutoFit/>
          </a:bodyPr>
          <a:lstStyle/>
          <a:p>
            <a:pPr>
              <a:spcBef>
                <a:spcPts val="600"/>
              </a:spcBef>
              <a:spcAft>
                <a:spcPts val="600"/>
              </a:spcAft>
            </a:pPr>
            <a:r>
              <a:rPr lang="en-US" sz="2000" b="1" dirty="0">
                <a:latin typeface="Times New Roman" panose="02020603050405020304" pitchFamily="18" charset="0"/>
                <a:cs typeface="Times New Roman" panose="02020603050405020304" pitchFamily="18" charset="0"/>
              </a:rPr>
              <a:t>Hooks don’t replace your knowledge of React concepts</a:t>
            </a:r>
            <a:r>
              <a:rPr lang="en-US" sz="2000" dirty="0">
                <a:latin typeface="Times New Roman" panose="02020603050405020304" pitchFamily="18" charset="0"/>
                <a:cs typeface="Times New Roman" panose="02020603050405020304" pitchFamily="18" charset="0"/>
              </a:rPr>
              <a:t>. Instead, Hooks provide a more direct API to the React concepts you already know: props, state, context, refs, and lifecycle. As we will show later, Hooks also offer a new powerful way to combine them.</a:t>
            </a:r>
          </a:p>
          <a:p>
            <a:pPr>
              <a:spcBef>
                <a:spcPts val="600"/>
              </a:spcBef>
              <a:spcAft>
                <a:spcPts val="600"/>
              </a:spcAft>
            </a:pPr>
            <a:r>
              <a:rPr lang="en-US" sz="2000" b="1" dirty="0">
                <a:latin typeface="Times New Roman" panose="02020603050405020304" pitchFamily="18" charset="0"/>
                <a:cs typeface="Times New Roman" panose="02020603050405020304" pitchFamily="18" charset="0"/>
              </a:rPr>
              <a:t>If you just want to start learning Hooks, feel free to </a:t>
            </a:r>
            <a:r>
              <a:rPr lang="en-US" sz="2000" b="1" dirty="0">
                <a:latin typeface="Times New Roman" panose="02020603050405020304" pitchFamily="18" charset="0"/>
                <a:cs typeface="Times New Roman" panose="02020603050405020304" pitchFamily="18" charset="0"/>
                <a:hlinkClick r:id="rId2"/>
              </a:rPr>
              <a:t>jump directly to the next page!</a:t>
            </a:r>
            <a:r>
              <a:rPr lang="en-US" sz="2000" dirty="0">
                <a:latin typeface="Times New Roman" panose="02020603050405020304" pitchFamily="18" charset="0"/>
                <a:cs typeface="Times New Roman" panose="02020603050405020304" pitchFamily="18" charset="0"/>
              </a:rPr>
              <a:t> You can also keep reading this page to learn more about why we’re adding Hooks, and how we’re going to start using them without rewriting our applications.</a:t>
            </a:r>
          </a:p>
        </p:txBody>
      </p:sp>
    </p:spTree>
    <p:extLst>
      <p:ext uri="{BB962C8B-B14F-4D97-AF65-F5344CB8AC3E}">
        <p14:creationId xmlns:p14="http://schemas.microsoft.com/office/powerpoint/2010/main" val="38728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75F5-AB05-614F-BAF9-EF704C387BF5}"/>
              </a:ext>
            </a:extLst>
          </p:cNvPr>
          <p:cNvSpPr>
            <a:spLocks noGrp="1"/>
          </p:cNvSpPr>
          <p:nvPr>
            <p:ph type="title"/>
          </p:nvPr>
        </p:nvSpPr>
        <p:spPr/>
        <p:txBody>
          <a:bodyPr/>
          <a:lstStyle/>
          <a:p>
            <a:r>
              <a:rPr lang="en-US" dirty="0"/>
              <a:t>Motivation</a:t>
            </a:r>
            <a:endParaRPr lang="en-VN" dirty="0"/>
          </a:p>
        </p:txBody>
      </p:sp>
      <p:sp>
        <p:nvSpPr>
          <p:cNvPr id="3" name="Slide Number Placeholder 2">
            <a:extLst>
              <a:ext uri="{FF2B5EF4-FFF2-40B4-BE49-F238E27FC236}">
                <a16:creationId xmlns:a16="http://schemas.microsoft.com/office/drawing/2014/main" id="{2279358F-7968-3D4F-A10C-1BDF07EBADE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4" name="Rectangle 3">
            <a:extLst>
              <a:ext uri="{FF2B5EF4-FFF2-40B4-BE49-F238E27FC236}">
                <a16:creationId xmlns:a16="http://schemas.microsoft.com/office/drawing/2014/main" id="{0D9B1609-8053-2A49-B05B-F379ED29CCDB}"/>
              </a:ext>
            </a:extLst>
          </p:cNvPr>
          <p:cNvSpPr/>
          <p:nvPr/>
        </p:nvSpPr>
        <p:spPr>
          <a:xfrm>
            <a:off x="962187" y="1701321"/>
            <a:ext cx="10515600" cy="1323439"/>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Hooks solve a wide variety of seemingly unconnected problems in React that we’ve encountered over five years of writing and maintaining tens of thousands of components. Whether you’re learning React, use it daily, or even prefer a different library with a similar component model, you might recognize some of these problems.</a:t>
            </a:r>
          </a:p>
        </p:txBody>
      </p:sp>
      <p:sp>
        <p:nvSpPr>
          <p:cNvPr id="5" name="Rectangle 4">
            <a:extLst>
              <a:ext uri="{FF2B5EF4-FFF2-40B4-BE49-F238E27FC236}">
                <a16:creationId xmlns:a16="http://schemas.microsoft.com/office/drawing/2014/main" id="{45BD868A-06CC-AC42-9CC1-726665647816}"/>
              </a:ext>
            </a:extLst>
          </p:cNvPr>
          <p:cNvSpPr/>
          <p:nvPr/>
        </p:nvSpPr>
        <p:spPr>
          <a:xfrm>
            <a:off x="1467173" y="3427542"/>
            <a:ext cx="6096000" cy="738664"/>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VN" sz="2000" dirty="0">
                <a:latin typeface="Times New Roman" panose="02020603050405020304" pitchFamily="18" charset="0"/>
                <a:cs typeface="Times New Roman" panose="02020603050405020304" pitchFamily="18" charset="0"/>
                <a:hlinkClick r:id="rId3"/>
              </a:rPr>
              <a:t>It’s hard to reuse stateful logic between components</a:t>
            </a:r>
            <a:endParaRPr lang="en-VN" sz="2000" dirty="0">
              <a:latin typeface="Times New Roman" panose="02020603050405020304" pitchFamily="18" charset="0"/>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en-VN" sz="2000" dirty="0">
                <a:latin typeface="Times New Roman" panose="02020603050405020304" pitchFamily="18" charset="0"/>
                <a:cs typeface="Times New Roman" panose="02020603050405020304" pitchFamily="18" charset="0"/>
                <a:hlinkClick r:id="rId4"/>
              </a:rPr>
              <a:t>Complex components become hard to understand</a:t>
            </a:r>
            <a:endParaRPr lang="en-VN" sz="2000" dirty="0">
              <a:latin typeface="Times New Roman" panose="02020603050405020304" pitchFamily="18" charset="0"/>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en-VN" sz="2000" dirty="0">
                <a:latin typeface="Times New Roman" panose="02020603050405020304" pitchFamily="18" charset="0"/>
                <a:cs typeface="Times New Roman" panose="02020603050405020304" pitchFamily="18" charset="0"/>
                <a:hlinkClick r:id="rId5"/>
              </a:rPr>
              <a:t>Classes confuse both people and machines</a:t>
            </a:r>
            <a:endParaRPr lang="en-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385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9A6D3-74F7-DE43-A24D-3A4FF927C54E}"/>
              </a:ext>
            </a:extLst>
          </p:cNvPr>
          <p:cNvSpPr>
            <a:spLocks noGrp="1"/>
          </p:cNvSpPr>
          <p:nvPr>
            <p:ph type="title"/>
          </p:nvPr>
        </p:nvSpPr>
        <p:spPr/>
        <p:txBody>
          <a:bodyPr/>
          <a:lstStyle/>
          <a:p>
            <a:r>
              <a:rPr lang="en-US" dirty="0"/>
              <a:t>Gradual Adoption Strategy</a:t>
            </a:r>
            <a:endParaRPr lang="en-VN" dirty="0"/>
          </a:p>
        </p:txBody>
      </p:sp>
      <p:sp>
        <p:nvSpPr>
          <p:cNvPr id="3" name="Slide Number Placeholder 2">
            <a:extLst>
              <a:ext uri="{FF2B5EF4-FFF2-40B4-BE49-F238E27FC236}">
                <a16:creationId xmlns:a16="http://schemas.microsoft.com/office/drawing/2014/main" id="{D5F0730B-BA77-1F40-B1E9-F6BE93F4CFA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4" name="Rectangle 3">
            <a:extLst>
              <a:ext uri="{FF2B5EF4-FFF2-40B4-BE49-F238E27FC236}">
                <a16:creationId xmlns:a16="http://schemas.microsoft.com/office/drawing/2014/main" id="{9D591038-7482-684F-906E-DB81ACEF5D26}"/>
              </a:ext>
            </a:extLst>
          </p:cNvPr>
          <p:cNvSpPr/>
          <p:nvPr/>
        </p:nvSpPr>
        <p:spPr>
          <a:xfrm>
            <a:off x="1095214" y="2195594"/>
            <a:ext cx="10258586" cy="2092881"/>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cs typeface="Times New Roman" panose="02020603050405020304" pitchFamily="18" charset="0"/>
              </a:rPr>
              <a:t>They know that React developers are focused on shipping products and don’t have time to look into every new API that’s being released. Hooks are very new, and it might be better to wait for more examples and tutorials before considering learning or adopting them.</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They also understand that the bar for adding a new primitive to React is extremely high. For curious readers, we have prepared a </a:t>
            </a:r>
            <a:r>
              <a:rPr lang="en-US" sz="2000" dirty="0">
                <a:latin typeface="Times New Roman" panose="02020603050405020304" pitchFamily="18" charset="0"/>
                <a:cs typeface="Times New Roman" panose="02020603050405020304" pitchFamily="18" charset="0"/>
                <a:hlinkClick r:id="rId2"/>
              </a:rPr>
              <a:t>detailed RFC</a:t>
            </a:r>
            <a:r>
              <a:rPr lang="en-US" sz="2000" dirty="0">
                <a:latin typeface="Times New Roman" panose="02020603050405020304" pitchFamily="18" charset="0"/>
                <a:cs typeface="Times New Roman" panose="02020603050405020304" pitchFamily="18" charset="0"/>
              </a:rPr>
              <a:t> that dives into motivation with more details, and provides extra perspective on the specific design decisions and related prior art.</a:t>
            </a:r>
          </a:p>
        </p:txBody>
      </p:sp>
    </p:spTree>
    <p:extLst>
      <p:ext uri="{BB962C8B-B14F-4D97-AF65-F5344CB8AC3E}">
        <p14:creationId xmlns:p14="http://schemas.microsoft.com/office/powerpoint/2010/main" val="3682524846"/>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17819</TotalTime>
  <Words>5403</Words>
  <Application>Microsoft Macintosh PowerPoint</Application>
  <PresentationFormat>Widescreen</PresentationFormat>
  <Paragraphs>444</Paragraphs>
  <Slides>43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-apple-system</vt:lpstr>
      <vt:lpstr>var(--font-monospace)</vt:lpstr>
      <vt:lpstr>Arial</vt:lpstr>
      <vt:lpstr>Calibri</vt:lpstr>
      <vt:lpstr>Times New Roman</vt:lpstr>
      <vt:lpstr>cc_blue</vt:lpstr>
      <vt:lpstr>React JS</vt:lpstr>
      <vt:lpstr>Lesson 12: Hooks</vt:lpstr>
      <vt:lpstr>Introducing Hooks</vt:lpstr>
      <vt:lpstr>PowerPoint Presentation</vt:lpstr>
      <vt:lpstr>PowerPoint Presentation</vt:lpstr>
      <vt:lpstr>No Breaking Changes</vt:lpstr>
      <vt:lpstr>PowerPoint Presentation</vt:lpstr>
      <vt:lpstr>Motivation</vt:lpstr>
      <vt:lpstr>Gradual Adoption Strategy</vt:lpstr>
      <vt:lpstr>PowerPoint Presentation</vt:lpstr>
      <vt:lpstr>Hooks at a Glance</vt:lpstr>
      <vt:lpstr>PowerPoint Presentation</vt:lpstr>
      <vt:lpstr>State Hook</vt:lpstr>
      <vt:lpstr>PowerPoint Presentation</vt:lpstr>
      <vt:lpstr>PowerPoint Presentation</vt:lpstr>
      <vt:lpstr>PowerPoint Presentation</vt:lpstr>
      <vt:lpstr>Effect Hook</vt:lpstr>
      <vt:lpstr>PowerPoint Presentation</vt:lpstr>
      <vt:lpstr>PowerPoint Presentation</vt:lpstr>
      <vt:lpstr>PowerPoint Presentation</vt:lpstr>
      <vt:lpstr>PowerPoint Presentation</vt:lpstr>
      <vt:lpstr>PowerPoint Presentation</vt:lpstr>
      <vt:lpstr>Rules of Hooks</vt:lpstr>
      <vt:lpstr>Building Your Own Hooks</vt:lpstr>
      <vt:lpstr>PowerPoint Presentation</vt:lpstr>
      <vt:lpstr>PowerPoint Presentation</vt:lpstr>
      <vt:lpstr>PowerPoint Presentation</vt:lpstr>
      <vt:lpstr>Other Hooks</vt:lpstr>
      <vt:lpstr>Using the State Hook</vt:lpstr>
      <vt:lpstr>PowerPoint Presentation</vt:lpstr>
      <vt:lpstr>Equivalent Class Example</vt:lpstr>
      <vt:lpstr>Hooks and Function Components</vt:lpstr>
      <vt:lpstr>What’s a Hook?</vt:lpstr>
      <vt:lpstr>Declaring a State Variable</vt:lpstr>
      <vt:lpstr>PowerPoint Presentation</vt:lpstr>
      <vt:lpstr>PowerPoint Presentation</vt:lpstr>
      <vt:lpstr>Reading State</vt:lpstr>
      <vt:lpstr>Updating State</vt:lpstr>
      <vt:lpstr>Recap</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278</cp:revision>
  <cp:lastPrinted>2020-04-06T06:57:46Z</cp:lastPrinted>
  <dcterms:created xsi:type="dcterms:W3CDTF">2020-04-06T02:02:09Z</dcterms:created>
  <dcterms:modified xsi:type="dcterms:W3CDTF">2021-03-04T09:27:31Z</dcterms:modified>
</cp:coreProperties>
</file>